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87" r:id="rId3"/>
    <p:sldId id="288" r:id="rId4"/>
    <p:sldId id="270" r:id="rId5"/>
    <p:sldId id="260" r:id="rId6"/>
    <p:sldId id="276" r:id="rId7"/>
    <p:sldId id="297" r:id="rId8"/>
    <p:sldId id="277" r:id="rId9"/>
    <p:sldId id="298" r:id="rId10"/>
    <p:sldId id="299" r:id="rId11"/>
    <p:sldId id="283" r:id="rId12"/>
    <p:sldId id="300" r:id="rId13"/>
    <p:sldId id="293" r:id="rId14"/>
    <p:sldId id="291" r:id="rId15"/>
    <p:sldId id="301" r:id="rId16"/>
    <p:sldId id="302" r:id="rId17"/>
    <p:sldId id="294" r:id="rId18"/>
    <p:sldId id="303" r:id="rId19"/>
    <p:sldId id="304" r:id="rId20"/>
    <p:sldId id="295" r:id="rId21"/>
    <p:sldId id="305" r:id="rId22"/>
    <p:sldId id="271" r:id="rId23"/>
    <p:sldId id="279" r:id="rId24"/>
    <p:sldId id="307" r:id="rId25"/>
    <p:sldId id="280" r:id="rId26"/>
    <p:sldId id="308" r:id="rId27"/>
    <p:sldId id="281" r:id="rId28"/>
    <p:sldId id="289" r:id="rId29"/>
    <p:sldId id="282" r:id="rId30"/>
    <p:sldId id="290" r:id="rId31"/>
    <p:sldId id="278" r:id="rId32"/>
    <p:sldId id="296" r:id="rId33"/>
    <p:sldId id="306" r:id="rId34"/>
  </p:sldIdLst>
  <p:sldSz cx="9144000" cy="6858000" type="screen4x3"/>
  <p:notesSz cx="6799263" cy="99298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9A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429" autoAdjust="0"/>
  </p:normalViewPr>
  <p:slideViewPr>
    <p:cSldViewPr snapToGrid="0">
      <p:cViewPr varScale="1">
        <p:scale>
          <a:sx n="110" d="100"/>
          <a:sy n="110" d="100"/>
        </p:scale>
        <p:origin x="156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707253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6719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0294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2640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4074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67127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0145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85829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0885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72036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10938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3998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17216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7090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5341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1974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6022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4059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8750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9601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4798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143000" y="1122362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標題及直排文字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5"/>
            <a:ext cx="4351338" cy="788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直排標題及文字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3"/>
            <a:ext cx="5811838" cy="58007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682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0" y="862564"/>
            <a:ext cx="9144000" cy="55211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click</a:t>
            </a:r>
          </a:p>
          <a:p>
            <a:pPr lvl="1"/>
            <a:r>
              <a:rPr lang="en-US" dirty="0"/>
              <a:t>click</a:t>
            </a:r>
          </a:p>
          <a:p>
            <a:pPr lvl="2"/>
            <a:r>
              <a:rPr lang="en-US" dirty="0"/>
              <a:t>click</a:t>
            </a:r>
            <a:endParaRPr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7086601" y="6474619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altLang="zh-TW" smtClean="0">
                <a:solidFill>
                  <a:srgbClr val="888888"/>
                </a:solidFill>
                <a:ea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 dirty="0">
              <a:solidFill>
                <a:srgbClr val="888888"/>
              </a:solidFill>
              <a:ea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章節標題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6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6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對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62984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629841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4629151" y="1681163"/>
            <a:ext cx="3887390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4629151" y="2505075"/>
            <a:ext cx="3887390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含標題的內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190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381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含標題的圖片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28651" y="1825625"/>
            <a:ext cx="78866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4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76074664@mail.ncku.edu.tw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m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mp"/><Relationship Id="rId4" Type="http://schemas.openxmlformats.org/officeDocument/2006/relationships/image" Target="../media/image29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mp"/><Relationship Id="rId4" Type="http://schemas.openxmlformats.org/officeDocument/2006/relationships/image" Target="../media/image3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mp"/><Relationship Id="rId4" Type="http://schemas.openxmlformats.org/officeDocument/2006/relationships/image" Target="../media/image3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v.org/release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ython.org/downloads/" TargetMode="External"/><Relationship Id="rId4" Type="http://schemas.openxmlformats.org/officeDocument/2006/relationships/hyperlink" Target="http://www.cc.ncku.edu.tw/download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m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9.png"/><Relationship Id="rId5" Type="http://schemas.openxmlformats.org/officeDocument/2006/relationships/image" Target="../media/image1.tmp"/><Relationship Id="rId4" Type="http://schemas.openxmlformats.org/officeDocument/2006/relationships/notesSlide" Target="../notesSlides/notesSlide20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#void equalizeHist(InputArray src, OutputArray dst)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1143000" y="879894"/>
            <a:ext cx="6858000" cy="260982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b" anchorCtr="0">
            <a:noAutofit/>
          </a:bodyPr>
          <a:lstStyle/>
          <a:p>
            <a:pPr>
              <a:buSzPct val="25000"/>
            </a:pPr>
            <a:r>
              <a:rPr lang="zh-TW" altLang="en-US" sz="2700" b="1" dirty="0">
                <a:latin typeface="Arial"/>
                <a:ea typeface="Arial"/>
                <a:cs typeface="Arial"/>
                <a:sym typeface="Arial"/>
              </a:rPr>
              <a:t>初階影像處理、嵌入式機器人視覺</a:t>
            </a:r>
            <a:br>
              <a:rPr lang="zh-TW" altLang="en-US" sz="2700" b="1" dirty="0">
                <a:latin typeface="Arial"/>
                <a:ea typeface="Arial"/>
                <a:cs typeface="Arial"/>
                <a:sym typeface="Arial"/>
              </a:rPr>
            </a:br>
            <a:r>
              <a:rPr lang="zh-TW" altLang="en-US" sz="2700" b="1" dirty="0">
                <a:latin typeface="Arial"/>
                <a:ea typeface="Arial"/>
                <a:cs typeface="Arial"/>
                <a:sym typeface="Arial"/>
              </a:rPr>
              <a:t>及人機互動 </a:t>
            </a:r>
            <a:r>
              <a:rPr lang="en-US" altLang="zh-TW" sz="2700" b="1" dirty="0">
                <a:latin typeface="Arial"/>
                <a:ea typeface="Arial"/>
                <a:cs typeface="Arial"/>
                <a:sym typeface="Arial"/>
              </a:rPr>
              <a:t>(Introduction to Image Processing, Embedded Robot Vision and Human-Computer Interaction)</a:t>
            </a:r>
            <a:br>
              <a:rPr lang="zh-TW" altLang="en-US" sz="2700" dirty="0">
                <a:latin typeface="Arial"/>
                <a:ea typeface="Arial"/>
                <a:cs typeface="Arial"/>
                <a:sym typeface="Arial"/>
              </a:rPr>
            </a:br>
            <a:br>
              <a:rPr lang="zh-TW" altLang="en-US" sz="2700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700" dirty="0">
                <a:latin typeface="Arial"/>
                <a:ea typeface="Arial"/>
                <a:cs typeface="Arial"/>
                <a:sym typeface="Arial"/>
              </a:rPr>
              <a:t>Homework 2: Answer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1143000" y="3558778"/>
            <a:ext cx="6858000" cy="208446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TA:</a:t>
            </a:r>
          </a:p>
          <a:p>
            <a:pPr indent="1815704" algn="l">
              <a:buSzPct val="25000"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Edward: </a:t>
            </a:r>
            <a:r>
              <a:rPr lang="en-US" altLang="zh-TW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thanhng1985@gmail.com</a:t>
            </a:r>
          </a:p>
          <a:p>
            <a:pPr indent="1815704" algn="l">
              <a:buSzPct val="25000"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Charlie: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  <a:hlinkClick r:id="rId3"/>
              </a:rPr>
              <a:t>p76074664@mail.ncku.edu</a:t>
            </a:r>
            <a:r>
              <a:rPr lang="en-US" altLang="zh-TW">
                <a:latin typeface="Arial"/>
                <a:ea typeface="Arial"/>
                <a:cs typeface="Arial"/>
                <a:sym typeface="Arial"/>
                <a:hlinkClick r:id="rId3"/>
              </a:rPr>
              <a:t>.tw</a:t>
            </a:r>
            <a:r>
              <a:rPr lang="en-US" altLang="zh-TW">
                <a:latin typeface="Arial"/>
                <a:ea typeface="Arial"/>
                <a:cs typeface="Arial"/>
                <a:sym typeface="Arial"/>
              </a:rPr>
              <a:t>  </a:t>
            </a:r>
            <a:endParaRPr lang="en-US" altLang="zh-TW" dirty="0">
              <a:latin typeface="Arial"/>
              <a:ea typeface="Arial"/>
              <a:cs typeface="Arial"/>
              <a:sym typeface="Arial"/>
            </a:endParaRPr>
          </a:p>
          <a:p>
            <a:pPr indent="1815704" algn="l">
              <a:buSzPct val="25000"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zh-TW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ffice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zh-TW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our: </a:t>
            </a:r>
            <a:r>
              <a:rPr lang="zh-TW" dirty="0">
                <a:latin typeface="Arial"/>
                <a:ea typeface="Arial"/>
                <a:cs typeface="Arial"/>
                <a:sym typeface="Arial"/>
              </a:rPr>
              <a:t>15:00~17:00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, Mon.</a:t>
            </a:r>
            <a:br>
              <a:rPr lang="en-US" altLang="zh-TW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                                                 20:00~22:00, Tue.</a:t>
            </a:r>
          </a:p>
          <a:p>
            <a:pPr indent="1815704" algn="l">
              <a:buSzPct val="25000"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At CSIE 9F Robotics Lab.</a:t>
            </a:r>
            <a:endParaRPr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6400802" y="6496842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hape 158">
            <a:extLst>
              <a:ext uri="{FF2B5EF4-FFF2-40B4-BE49-F238E27FC236}">
                <a16:creationId xmlns:a16="http://schemas.microsoft.com/office/drawing/2014/main" id="{96E29DE1-1238-A94C-8094-5674DDA92733}"/>
              </a:ext>
            </a:extLst>
          </p:cNvPr>
          <p:cNvSpPr txBox="1">
            <a:spLocks/>
          </p:cNvSpPr>
          <p:nvPr/>
        </p:nvSpPr>
        <p:spPr>
          <a:xfrm>
            <a:off x="28671" y="784562"/>
            <a:ext cx="9086658" cy="43512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indent="-360363">
              <a:lnSpc>
                <a:spcPct val="100000"/>
              </a:lnSpc>
              <a:spcBef>
                <a:spcPts val="0"/>
              </a:spcBef>
            </a:pPr>
            <a:r>
              <a:rPr lang="en-US" altLang="zh-CN" dirty="0">
                <a:ea typeface="Arial"/>
                <a:cs typeface="Times New Roman" panose="02020603050405020304" pitchFamily="18" charset="0"/>
                <a:sym typeface="Arial"/>
              </a:rPr>
              <a:t>A: </a:t>
            </a:r>
            <a:r>
              <a:rPr lang="en-US" altLang="zh-TW" dirty="0">
                <a:ea typeface="Arial"/>
                <a:cs typeface="Times New Roman" panose="02020603050405020304" pitchFamily="18" charset="0"/>
                <a:sym typeface="Arial"/>
              </a:rPr>
              <a:t>Draw</a:t>
            </a:r>
            <a:r>
              <a:rPr lang="zh-TW" altLang="en-US" dirty="0"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zh-TW" dirty="0">
                <a:ea typeface="Arial"/>
                <a:cs typeface="Times New Roman" panose="02020603050405020304" pitchFamily="18" charset="0"/>
                <a:sym typeface="Arial"/>
              </a:rPr>
              <a:t>histogram</a:t>
            </a:r>
            <a:r>
              <a:rPr lang="zh-TW" altLang="en-US" dirty="0"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zh-TW" dirty="0">
                <a:ea typeface="Arial"/>
                <a:cs typeface="Times New Roman" panose="02020603050405020304" pitchFamily="18" charset="0"/>
                <a:sym typeface="Arial"/>
              </a:rPr>
              <a:t>(1/2)</a:t>
            </a:r>
          </a:p>
          <a:p>
            <a:pPr marL="671513" lvl="1" indent="-269875">
              <a:lnSpc>
                <a:spcPct val="100000"/>
              </a:lnSpc>
              <a:spcBef>
                <a:spcPts val="0"/>
              </a:spcBef>
            </a:pPr>
            <a:r>
              <a:rPr lang="en-US" altLang="zh-TW" dirty="0"/>
              <a:t>void rectangle(Mat&amp; </a:t>
            </a:r>
            <a:r>
              <a:rPr lang="en-US" altLang="zh-TW" dirty="0" err="1"/>
              <a:t>img</a:t>
            </a:r>
            <a:r>
              <a:rPr lang="en-US" altLang="zh-TW" dirty="0"/>
              <a:t>, Point pt1, Point pt2, </a:t>
            </a:r>
            <a:r>
              <a:rPr lang="en-US" altLang="zh-TW" dirty="0" err="1"/>
              <a:t>const</a:t>
            </a:r>
            <a:r>
              <a:rPr lang="en-US" altLang="zh-TW" dirty="0"/>
              <a:t> Scalar&amp; color, </a:t>
            </a:r>
            <a:r>
              <a:rPr lang="en-US" altLang="zh-TW" dirty="0" err="1"/>
              <a:t>int</a:t>
            </a:r>
            <a:r>
              <a:rPr lang="en-US" altLang="zh-TW" dirty="0"/>
              <a:t> thickness=1, </a:t>
            </a:r>
            <a:r>
              <a:rPr lang="en-US" altLang="zh-TW" dirty="0" err="1"/>
              <a:t>int</a:t>
            </a:r>
            <a:r>
              <a:rPr lang="en-US" altLang="zh-TW" dirty="0"/>
              <a:t> </a:t>
            </a:r>
            <a:r>
              <a:rPr lang="en-US" altLang="zh-TW" dirty="0" err="1"/>
              <a:t>lineType</a:t>
            </a:r>
            <a:r>
              <a:rPr lang="en-US" altLang="zh-TW" dirty="0"/>
              <a:t>=8, </a:t>
            </a:r>
            <a:r>
              <a:rPr lang="en-US" altLang="zh-TW" dirty="0" err="1"/>
              <a:t>int</a:t>
            </a:r>
            <a:r>
              <a:rPr lang="en-US" altLang="zh-TW" dirty="0"/>
              <a:t> shift=0)</a:t>
            </a:r>
            <a:endParaRPr lang="en-US" altLang="zh-CN" dirty="0"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09E9471-91E6-8C41-B17D-C61F6FC44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882602"/>
            <a:ext cx="8636000" cy="2933700"/>
          </a:xfrm>
          <a:prstGeom prst="rect">
            <a:avLst/>
          </a:prstGeom>
        </p:spPr>
      </p:pic>
      <p:sp>
        <p:nvSpPr>
          <p:cNvPr id="8" name="Shape 159">
            <a:extLst>
              <a:ext uri="{FF2B5EF4-FFF2-40B4-BE49-F238E27FC236}">
                <a16:creationId xmlns:a16="http://schemas.microsoft.com/office/drawing/2014/main" id="{D5F9F037-5CE3-4033-B4A4-AA8F9E6C90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71" y="0"/>
            <a:ext cx="9115330" cy="7489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598738" indent="-2598738">
              <a:buSzPct val="25000"/>
            </a:pP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</a:t>
            </a:r>
            <a:r>
              <a:rPr lang="en-US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 Draw Histogram in C++ </a:t>
            </a: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	      		  </a:t>
            </a:r>
            <a:r>
              <a:rPr lang="en-US" altLang="zh-TW" sz="2400" dirty="0"/>
              <a:t>(</a:t>
            </a:r>
            <a:r>
              <a:rPr lang="zh-CN" altLang="en-US" sz="2400" dirty="0"/>
              <a:t>出題：</a:t>
            </a:r>
            <a:r>
              <a:rPr lang="en-US" altLang="zh-TW" sz="2400" dirty="0"/>
              <a:t>Michael)</a:t>
            </a:r>
            <a:endParaRPr lang="en-US" sz="2800" b="1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2952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28671" y="0"/>
            <a:ext cx="9115330" cy="7489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598738" indent="-2598738">
              <a:buSzPct val="25000"/>
            </a:pP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</a:t>
            </a:r>
            <a:r>
              <a:rPr lang="en-US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 Draw Histogram in C++ </a:t>
            </a: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	      		  </a:t>
            </a:r>
            <a:r>
              <a:rPr lang="en-US" altLang="zh-TW" sz="2400" dirty="0"/>
              <a:t>(</a:t>
            </a:r>
            <a:r>
              <a:rPr lang="zh-CN" altLang="en-US" sz="2400" dirty="0"/>
              <a:t>出題：</a:t>
            </a:r>
            <a:r>
              <a:rPr lang="en-US" altLang="zh-TW" sz="2400" dirty="0"/>
              <a:t>Michael)</a:t>
            </a:r>
            <a:endParaRPr lang="en-US" sz="2800" b="1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6400802" y="6496842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hape 158">
            <a:extLst>
              <a:ext uri="{FF2B5EF4-FFF2-40B4-BE49-F238E27FC236}">
                <a16:creationId xmlns:a16="http://schemas.microsoft.com/office/drawing/2014/main" id="{96E29DE1-1238-A94C-8094-5674DDA92733}"/>
              </a:ext>
            </a:extLst>
          </p:cNvPr>
          <p:cNvSpPr txBox="1">
            <a:spLocks/>
          </p:cNvSpPr>
          <p:nvPr/>
        </p:nvSpPr>
        <p:spPr>
          <a:xfrm>
            <a:off x="28671" y="784562"/>
            <a:ext cx="9086658" cy="43512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indent="-360363">
              <a:lnSpc>
                <a:spcPct val="100000"/>
              </a:lnSpc>
              <a:spcBef>
                <a:spcPts val="0"/>
              </a:spcBef>
            </a:pPr>
            <a:r>
              <a:rPr lang="en-US" altLang="zh-CN" dirty="0">
                <a:ea typeface="Arial"/>
                <a:cs typeface="Times New Roman" panose="02020603050405020304" pitchFamily="18" charset="0"/>
                <a:sym typeface="Arial"/>
              </a:rPr>
              <a:t>A: </a:t>
            </a:r>
            <a:r>
              <a:rPr lang="en-US" altLang="zh-TW" dirty="0">
                <a:ea typeface="Arial"/>
                <a:cs typeface="Times New Roman" panose="02020603050405020304" pitchFamily="18" charset="0"/>
                <a:sym typeface="Arial"/>
              </a:rPr>
              <a:t>Draw</a:t>
            </a:r>
            <a:r>
              <a:rPr lang="zh-TW" altLang="en-US" dirty="0"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zh-TW" dirty="0">
                <a:ea typeface="Arial"/>
                <a:cs typeface="Times New Roman" panose="02020603050405020304" pitchFamily="18" charset="0"/>
                <a:sym typeface="Arial"/>
              </a:rPr>
              <a:t>histogram</a:t>
            </a:r>
            <a:r>
              <a:rPr lang="zh-TW" altLang="en-US" dirty="0"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zh-TW" dirty="0">
                <a:ea typeface="Arial"/>
                <a:cs typeface="Times New Roman" panose="02020603050405020304" pitchFamily="18" charset="0"/>
                <a:sym typeface="Arial"/>
              </a:rPr>
              <a:t>(2/2)</a:t>
            </a:r>
          </a:p>
          <a:p>
            <a:pPr marL="360363" indent="-360363">
              <a:lnSpc>
                <a:spcPct val="100000"/>
              </a:lnSpc>
              <a:spcBef>
                <a:spcPts val="0"/>
              </a:spcBef>
            </a:pPr>
            <a:endParaRPr lang="en-US" altLang="zh-CN" dirty="0"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8C58228-E9D0-364B-B285-EE80DBCD8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960162"/>
            <a:ext cx="85852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996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6400802" y="6496842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hape 158">
            <a:extLst>
              <a:ext uri="{FF2B5EF4-FFF2-40B4-BE49-F238E27FC236}">
                <a16:creationId xmlns:a16="http://schemas.microsoft.com/office/drawing/2014/main" id="{96E29DE1-1238-A94C-8094-5674DDA92733}"/>
              </a:ext>
            </a:extLst>
          </p:cNvPr>
          <p:cNvSpPr txBox="1">
            <a:spLocks/>
          </p:cNvSpPr>
          <p:nvPr/>
        </p:nvSpPr>
        <p:spPr>
          <a:xfrm>
            <a:off x="28671" y="784562"/>
            <a:ext cx="9086658" cy="43512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indent="-360363">
              <a:lnSpc>
                <a:spcPct val="100000"/>
              </a:lnSpc>
              <a:spcBef>
                <a:spcPts val="0"/>
              </a:spcBef>
            </a:pPr>
            <a:r>
              <a:rPr lang="en-US" altLang="zh-CN" dirty="0">
                <a:ea typeface="Arial"/>
                <a:cs typeface="Times New Roman" panose="02020603050405020304" pitchFamily="18" charset="0"/>
                <a:sym typeface="Arial"/>
              </a:rPr>
              <a:t>A: </a:t>
            </a:r>
            <a:r>
              <a:rPr lang="en-US" altLang="zh-TW" dirty="0">
                <a:ea typeface="Arial"/>
                <a:cs typeface="Times New Roman" panose="02020603050405020304" pitchFamily="18" charset="0"/>
                <a:sym typeface="Arial"/>
              </a:rPr>
              <a:t>Draw</a:t>
            </a:r>
            <a:r>
              <a:rPr lang="zh-TW" altLang="en-US" dirty="0"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zh-TW" dirty="0">
                <a:ea typeface="Arial"/>
                <a:cs typeface="Times New Roman" panose="02020603050405020304" pitchFamily="18" charset="0"/>
                <a:sym typeface="Arial"/>
              </a:rPr>
              <a:t>axis:</a:t>
            </a:r>
          </a:p>
          <a:p>
            <a:pPr marL="817563" lvl="1" indent="-360363">
              <a:lnSpc>
                <a:spcPct val="100000"/>
              </a:lnSpc>
              <a:spcBef>
                <a:spcPts val="0"/>
              </a:spcBef>
            </a:pPr>
            <a:r>
              <a:rPr lang="en-US" altLang="zh-TW" dirty="0">
                <a:ea typeface="Arial"/>
                <a:cs typeface="Times New Roman" panose="02020603050405020304" pitchFamily="18" charset="0"/>
                <a:sym typeface="Arial"/>
              </a:rPr>
              <a:t>Ex: x-axis</a:t>
            </a:r>
          </a:p>
          <a:p>
            <a:pPr marL="817563" lvl="1" indent="-360363">
              <a:lnSpc>
                <a:spcPct val="100000"/>
              </a:lnSpc>
              <a:spcBef>
                <a:spcPts val="0"/>
              </a:spcBef>
            </a:pPr>
            <a:endParaRPr lang="en-US" altLang="zh-CN" dirty="0"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02735E9-A5FB-6940-BE2D-45EB74BFD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2438400"/>
            <a:ext cx="8572500" cy="1981200"/>
          </a:xfrm>
          <a:prstGeom prst="rect">
            <a:avLst/>
          </a:prstGeom>
        </p:spPr>
      </p:pic>
      <p:sp>
        <p:nvSpPr>
          <p:cNvPr id="10" name="Shape 159">
            <a:extLst>
              <a:ext uri="{FF2B5EF4-FFF2-40B4-BE49-F238E27FC236}">
                <a16:creationId xmlns:a16="http://schemas.microsoft.com/office/drawing/2014/main" id="{74B3B489-7AD3-4F90-BE17-2E9872B860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71" y="0"/>
            <a:ext cx="9115330" cy="7489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598738" indent="-2598738">
              <a:buSzPct val="25000"/>
            </a:pP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</a:t>
            </a:r>
            <a:r>
              <a:rPr lang="en-US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 Draw Histogram in C++ </a:t>
            </a: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	      		  </a:t>
            </a:r>
            <a:r>
              <a:rPr lang="en-US" altLang="zh-TW" sz="2400" dirty="0"/>
              <a:t>(</a:t>
            </a:r>
            <a:r>
              <a:rPr lang="zh-CN" altLang="en-US" sz="2400" dirty="0"/>
              <a:t>出題：</a:t>
            </a:r>
            <a:r>
              <a:rPr lang="en-US" altLang="zh-TW" sz="2400" dirty="0"/>
              <a:t>Michael)</a:t>
            </a:r>
            <a:endParaRPr lang="en-US" sz="2800" b="1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5070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2. (30%) Hough Circle Transform and Histogram         </a:t>
            </a:r>
            <a:br>
              <a:rPr lang="en-US" sz="2400" dirty="0"/>
            </a:br>
            <a:r>
              <a:rPr lang="en-US" sz="2400" dirty="0"/>
              <a:t>						          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zh-CN" altLang="en-US" sz="1800" dirty="0"/>
              <a:t>出題：</a:t>
            </a:r>
            <a:r>
              <a:rPr lang="en-US" altLang="zh-CN" sz="1800" dirty="0"/>
              <a:t>Helen, </a:t>
            </a:r>
            <a:r>
              <a:rPr lang="en-US" altLang="zh-CN" sz="1800" dirty="0" err="1"/>
              <a:t>Phu</a:t>
            </a:r>
            <a:r>
              <a:rPr lang="en-US" altLang="zh-CN" sz="1800" dirty="0"/>
              <a:t>, Carol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)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177" y="700755"/>
            <a:ext cx="8604069" cy="5521143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dirty="0"/>
              <a:t>2.1 Hough circle transform (10%)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dirty="0"/>
              <a:t>2.2 Hue histogram  (10%)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dirty="0"/>
              <a:t>2.3 Back projection (10%)</a:t>
            </a:r>
          </a:p>
          <a:p>
            <a:pPr marL="13335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82173D-E7DA-48A2-8F28-AF114C978A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5" t="47457" r="48027" b="3510"/>
          <a:stretch/>
        </p:blipFill>
        <p:spPr>
          <a:xfrm>
            <a:off x="2342607" y="2551612"/>
            <a:ext cx="4796194" cy="379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552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2.1. Hough circle transform (10%)                 </a:t>
            </a:r>
            <a:r>
              <a:rPr lang="en-US" sz="2400" dirty="0"/>
              <a:t>	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zh-CN" altLang="en-US" sz="1800" dirty="0"/>
              <a:t>出題</a:t>
            </a:r>
            <a:r>
              <a:rPr lang="en-US" altLang="zh-CN" sz="1800" dirty="0"/>
              <a:t>: Helen, </a:t>
            </a:r>
            <a:r>
              <a:rPr lang="en-US" altLang="zh-CN" sz="1800" dirty="0" err="1"/>
              <a:t>Phu</a:t>
            </a:r>
            <a:r>
              <a:rPr lang="en-US" altLang="zh-CN" sz="1800" dirty="0"/>
              <a:t>, Carol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)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862564"/>
            <a:ext cx="9144000" cy="2446324"/>
          </a:xfrm>
        </p:spPr>
        <p:txBody>
          <a:bodyPr/>
          <a:lstStyle/>
          <a:p>
            <a:r>
              <a:rPr lang="en-US" dirty="0"/>
              <a:t>Given: q2_train.jpg image</a:t>
            </a:r>
          </a:p>
          <a:p>
            <a:pPr marL="511175" indent="-395288"/>
            <a:r>
              <a:rPr lang="en-US" dirty="0"/>
              <a:t>Q. 2.1) Do Hough circle transform to detect blue dots in the q2_train.jpg 	      then draw the boundary of the detected blue dots.</a:t>
            </a:r>
          </a:p>
          <a:p>
            <a:pPr marL="476250" lvl="1" indent="-342900">
              <a:spcBef>
                <a:spcPts val="750"/>
              </a:spcBef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Hint: </a:t>
            </a:r>
          </a:p>
          <a:p>
            <a:pPr marL="914400" lvl="1" indent="-285750">
              <a:spcBef>
                <a:spcPts val="750"/>
              </a:spcBef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Opencv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Textbook Chapter 6, p. 159 ~ 161</a:t>
            </a:r>
          </a:p>
          <a:p>
            <a:pPr marL="914400" lvl="1" indent="-285750">
              <a:spcBef>
                <a:spcPts val="750"/>
              </a:spcBef>
            </a:pP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HoughCircles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(…)</a:t>
            </a:r>
          </a:p>
          <a:p>
            <a:pPr marL="419100" lvl="1" indent="-285750">
              <a:spcBef>
                <a:spcPts val="750"/>
              </a:spcBef>
              <a:buFont typeface="Wingdings" panose="05000000000000000000" pitchFamily="2" charset="2"/>
              <a:buChar char="q"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EX: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96385" y="6339327"/>
            <a:ext cx="2278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image: q2_train.jpg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5559" y="6339327"/>
            <a:ext cx="2146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image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6BCFC3-ABE5-4638-BB34-CA5E9EC421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9" t="55894" r="66965" b="31744"/>
          <a:stretch/>
        </p:blipFill>
        <p:spPr>
          <a:xfrm>
            <a:off x="6134781" y="2085726"/>
            <a:ext cx="2508069" cy="9575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73CA94-61FD-43CC-9526-73994C006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2" y="3429000"/>
            <a:ext cx="4442645" cy="24989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4B0FFC-6630-4F0B-8957-D6960C1E4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5189" y="3429000"/>
            <a:ext cx="4433017" cy="249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50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2B8B4FE-3A54-4229-BBAB-B95683761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2.1. Hough circle transform (10%): Answer       </a:t>
            </a:r>
            <a:r>
              <a:rPr lang="en-US" sz="2400" dirty="0"/>
              <a:t>	         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(Yi Yuan)</a:t>
            </a:r>
            <a:endParaRPr lang="en-US" sz="18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AB9DA1E-981D-4B6C-BF10-BDB6CBBD4BEA}"/>
              </a:ext>
            </a:extLst>
          </p:cNvPr>
          <p:cNvSpPr/>
          <p:nvPr/>
        </p:nvSpPr>
        <p:spPr>
          <a:xfrm>
            <a:off x="1" y="700755"/>
            <a:ext cx="91439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 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HoughCircles</a:t>
            </a:r>
            <a:r>
              <a:rPr lang="en-US" altLang="zh-TW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image, circles, method, </a:t>
            </a:r>
            <a:r>
              <a:rPr lang="en-US" altLang="zh-TW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</a:t>
            </a:r>
            <a:r>
              <a:rPr lang="en-US" altLang="zh-TW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TW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minDist</a:t>
            </a:r>
            <a:r>
              <a:rPr lang="en-US" altLang="zh-TW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param1, param2, </a:t>
            </a:r>
            <a:r>
              <a:rPr lang="en-US" altLang="zh-TW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minRadius</a:t>
            </a:r>
            <a:r>
              <a:rPr lang="en-US" altLang="zh-TW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TW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maxRadius</a:t>
            </a:r>
            <a:r>
              <a:rPr lang="en-US" altLang="zh-TW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BD283420-7D37-496E-ADD9-40744FDF84C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1725597"/>
          <a:ext cx="9139376" cy="4553568"/>
        </p:xfrm>
        <a:graphic>
          <a:graphicData uri="http://schemas.openxmlformats.org/drawingml/2006/table">
            <a:tbl>
              <a:tblPr/>
              <a:tblGrid>
                <a:gridCol w="1338754">
                  <a:extLst>
                    <a:ext uri="{9D8B030D-6E8A-4147-A177-3AD203B41FA5}">
                      <a16:colId xmlns:a16="http://schemas.microsoft.com/office/drawing/2014/main" val="3867771951"/>
                    </a:ext>
                  </a:extLst>
                </a:gridCol>
                <a:gridCol w="7800622">
                  <a:extLst>
                    <a:ext uri="{9D8B030D-6E8A-4147-A177-3AD203B41FA5}">
                      <a16:colId xmlns:a16="http://schemas.microsoft.com/office/drawing/2014/main" val="3475659522"/>
                    </a:ext>
                  </a:extLst>
                </a:gridCol>
              </a:tblGrid>
              <a:tr h="489572">
                <a:tc>
                  <a:txBody>
                    <a:bodyPr/>
                    <a:lstStyle/>
                    <a:p>
                      <a:pPr fontAlgn="t"/>
                      <a:r>
                        <a:rPr lang="en-US" sz="18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image</a:t>
                      </a:r>
                    </a:p>
                  </a:txBody>
                  <a:tcPr marL="88352" marR="88352" marT="44176" marB="4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8-bit, single-channel, grayscale input image.</a:t>
                      </a:r>
                    </a:p>
                  </a:txBody>
                  <a:tcPr marL="88352" marR="88352" marT="44176" marB="4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409010"/>
                  </a:ext>
                </a:extLst>
              </a:tr>
              <a:tr h="489572">
                <a:tc>
                  <a:txBody>
                    <a:bodyPr/>
                    <a:lstStyle/>
                    <a:p>
                      <a:pPr fontAlgn="t"/>
                      <a:r>
                        <a:rPr lang="en-US" sz="18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circles</a:t>
                      </a:r>
                    </a:p>
                  </a:txBody>
                  <a:tcPr marL="88352" marR="88352" marT="44176" marB="4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Output vector of circles. Each vector is 3-element vector </a:t>
                      </a:r>
                      <a:r>
                        <a:rPr lang="en-US" sz="1800" b="0" i="0" u="none" strike="noStrike" dirty="0">
                          <a:effectLst/>
                          <a:latin typeface="MathJax_Main"/>
                        </a:rPr>
                        <a:t>(</a:t>
                      </a:r>
                      <a:r>
                        <a:rPr lang="en-US" sz="1800" b="0" i="0" u="none" strike="noStrike" dirty="0" err="1">
                          <a:effectLst/>
                          <a:latin typeface="MathJax_Math-italic"/>
                        </a:rPr>
                        <a:t>x</a:t>
                      </a:r>
                      <a:r>
                        <a:rPr lang="en-US" sz="1800" b="0" i="0" u="none" strike="noStrike" dirty="0" err="1">
                          <a:effectLst/>
                          <a:latin typeface="MathJax_Main"/>
                        </a:rPr>
                        <a:t>,</a:t>
                      </a:r>
                      <a:r>
                        <a:rPr lang="en-US" sz="1800" b="0" i="0" u="none" strike="noStrike" dirty="0" err="1">
                          <a:effectLst/>
                          <a:latin typeface="MathJax_Math-italic"/>
                        </a:rPr>
                        <a:t>y</a:t>
                      </a:r>
                      <a:r>
                        <a:rPr lang="en-US" sz="1800" b="0" i="0" u="none" strike="noStrike" dirty="0" err="1">
                          <a:effectLst/>
                          <a:latin typeface="MathJax_Main"/>
                        </a:rPr>
                        <a:t>,</a:t>
                      </a:r>
                      <a:r>
                        <a:rPr lang="en-US" sz="1800" b="0" i="0" u="none" strike="noStrike" dirty="0" err="1">
                          <a:effectLst/>
                          <a:latin typeface="MathJax_Math-italic"/>
                        </a:rPr>
                        <a:t>radius</a:t>
                      </a:r>
                      <a:r>
                        <a:rPr lang="en-US" sz="1800" b="0" i="0" u="none" strike="noStrike" dirty="0">
                          <a:effectLst/>
                          <a:latin typeface="MathJax_Main"/>
                        </a:rPr>
                        <a:t>)</a:t>
                      </a:r>
                      <a:r>
                        <a:rPr lang="en-US" sz="1800" dirty="0"/>
                        <a:t> .</a:t>
                      </a:r>
                    </a:p>
                  </a:txBody>
                  <a:tcPr marL="88352" marR="88352" marT="44176" marB="4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876238"/>
                  </a:ext>
                </a:extLst>
              </a:tr>
              <a:tr h="489572">
                <a:tc>
                  <a:txBody>
                    <a:bodyPr/>
                    <a:lstStyle/>
                    <a:p>
                      <a:pPr fontAlgn="t"/>
                      <a:r>
                        <a:rPr lang="en-US" sz="18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method</a:t>
                      </a:r>
                    </a:p>
                  </a:txBody>
                  <a:tcPr marL="88352" marR="88352" marT="44176" marB="4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Detection method.</a:t>
                      </a:r>
                    </a:p>
                  </a:txBody>
                  <a:tcPr marL="88352" marR="88352" marT="44176" marB="4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253219"/>
                  </a:ext>
                </a:extLst>
              </a:tr>
              <a:tr h="489572">
                <a:tc>
                  <a:txBody>
                    <a:bodyPr/>
                    <a:lstStyle/>
                    <a:p>
                      <a:pPr fontAlgn="t"/>
                      <a:r>
                        <a:rPr lang="en-US" sz="1800" b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dp</a:t>
                      </a:r>
                      <a:endParaRPr lang="en-US" sz="1800" b="1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 marL="88352" marR="88352" marT="44176" marB="4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Inverse ratio of the accumulator resolution to the image resolution. </a:t>
                      </a:r>
                    </a:p>
                  </a:txBody>
                  <a:tcPr marL="88352" marR="88352" marT="44176" marB="4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319554"/>
                  </a:ext>
                </a:extLst>
              </a:tr>
              <a:tr h="489572">
                <a:tc>
                  <a:txBody>
                    <a:bodyPr/>
                    <a:lstStyle/>
                    <a:p>
                      <a:pPr fontAlgn="t"/>
                      <a:r>
                        <a:rPr lang="en-US" sz="1800" b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minDist</a:t>
                      </a:r>
                      <a:endParaRPr lang="en-US" sz="1800" b="1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 marL="88352" marR="88352" marT="44176" marB="4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Minimum distance between the centers of the detected circles.</a:t>
                      </a:r>
                    </a:p>
                  </a:txBody>
                  <a:tcPr marL="88352" marR="88352" marT="44176" marB="4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22738"/>
                  </a:ext>
                </a:extLst>
              </a:tr>
              <a:tr h="489572">
                <a:tc>
                  <a:txBody>
                    <a:bodyPr/>
                    <a:lstStyle/>
                    <a:p>
                      <a:pPr fontAlgn="t"/>
                      <a:r>
                        <a:rPr lang="en-US" sz="18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param1</a:t>
                      </a:r>
                    </a:p>
                  </a:txBody>
                  <a:tcPr marL="88352" marR="88352" marT="44176" marB="4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The higher threshold of the two passed to the Canny edge detector</a:t>
                      </a:r>
                    </a:p>
                    <a:p>
                      <a:r>
                        <a:rPr lang="en-US" sz="1800" dirty="0"/>
                        <a:t>(the lower one is twice smaller).</a:t>
                      </a:r>
                    </a:p>
                  </a:txBody>
                  <a:tcPr marL="88352" marR="88352" marT="44176" marB="4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334530"/>
                  </a:ext>
                </a:extLst>
              </a:tr>
              <a:tr h="489572">
                <a:tc>
                  <a:txBody>
                    <a:bodyPr/>
                    <a:lstStyle/>
                    <a:p>
                      <a:pPr fontAlgn="t"/>
                      <a:r>
                        <a:rPr lang="en-US" sz="1800" b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param2</a:t>
                      </a:r>
                    </a:p>
                  </a:txBody>
                  <a:tcPr marL="88352" marR="88352" marT="44176" marB="4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The accumulator threshold for the circle centers at the detection stage. </a:t>
                      </a:r>
                    </a:p>
                  </a:txBody>
                  <a:tcPr marL="88352" marR="88352" marT="44176" marB="4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1681660"/>
                  </a:ext>
                </a:extLst>
              </a:tr>
              <a:tr h="489572">
                <a:tc>
                  <a:txBody>
                    <a:bodyPr/>
                    <a:lstStyle/>
                    <a:p>
                      <a:pPr fontAlgn="t"/>
                      <a:r>
                        <a:rPr lang="en-US" sz="1800" b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minRadius</a:t>
                      </a:r>
                    </a:p>
                  </a:txBody>
                  <a:tcPr marL="88352" marR="88352" marT="44176" marB="4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Minimum circle radius.</a:t>
                      </a:r>
                    </a:p>
                  </a:txBody>
                  <a:tcPr marL="88352" marR="88352" marT="44176" marB="4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821347"/>
                  </a:ext>
                </a:extLst>
              </a:tr>
              <a:tr h="489572">
                <a:tc>
                  <a:txBody>
                    <a:bodyPr/>
                    <a:lstStyle/>
                    <a:p>
                      <a:pPr fontAlgn="t"/>
                      <a:r>
                        <a:rPr lang="en-US" sz="1800" b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maxRadius</a:t>
                      </a:r>
                      <a:endParaRPr lang="en-US" sz="1800" b="1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 marL="88352" marR="88352" marT="44176" marB="4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Maximum circle radius.</a:t>
                      </a:r>
                    </a:p>
                  </a:txBody>
                  <a:tcPr marL="88352" marR="88352" marT="44176" marB="4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656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7321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DAD7795E-D6BA-42BE-B9FD-B31BB45A5C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700755"/>
            <a:ext cx="7879644" cy="44012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en-US" altLang="zh-TW" sz="2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</a:t>
            </a:r>
            <a:r>
              <a:rPr lang="zh-TW" altLang="zh-TW" sz="2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Load an imag</a:t>
            </a:r>
            <a:r>
              <a:rPr lang="en-US" altLang="zh-TW" sz="2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e</a:t>
            </a:r>
            <a:endParaRPr lang="zh-TW" altLang="zh-TW" sz="20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lang="en-US" altLang="zh-TW" sz="2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</a:t>
            </a:r>
            <a:r>
              <a:rPr lang="zh-TW" altLang="zh-TW" sz="2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Convert it to grayscale</a:t>
            </a:r>
            <a:endParaRPr lang="en-US" altLang="zh-TW" sz="20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endParaRPr lang="en-US" altLang="zh-TW" sz="20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lang="en-US" altLang="zh-TW" sz="2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</a:t>
            </a:r>
            <a:r>
              <a:rPr lang="zh-TW" altLang="zh-TW" sz="2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Proceed to apply Hough Circle Transform</a:t>
            </a:r>
            <a:endParaRPr lang="en-US" altLang="zh-TW" sz="20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endParaRPr lang="en-US" altLang="zh-TW" sz="20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lang="en-US" altLang="zh-TW" sz="2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</a:t>
            </a:r>
            <a:r>
              <a:rPr lang="zh-TW" altLang="zh-TW" sz="2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Draw the detected circles</a:t>
            </a:r>
            <a:endParaRPr lang="en-US" altLang="zh-TW" sz="20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endParaRPr lang="en-US" altLang="zh-TW" sz="20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endParaRPr lang="en-US" altLang="zh-TW" sz="20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endParaRPr lang="en-US" altLang="zh-TW" sz="20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lang="en-US" altLang="zh-TW" sz="2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</a:t>
            </a:r>
            <a:r>
              <a:rPr lang="zh-TW" altLang="zh-TW" sz="2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Display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CF3E4E-150F-4042-AD85-92322298C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2.1. Hough circle transform (10%)                 </a:t>
            </a:r>
            <a:r>
              <a:rPr lang="en-US" sz="2400" dirty="0"/>
              <a:t>	                   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(Yi Yuan)</a:t>
            </a:r>
            <a:endParaRPr lang="en-US" sz="18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912662F-21FF-471F-A6CF-1874A7E55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4" b="85122"/>
          <a:stretch/>
        </p:blipFill>
        <p:spPr>
          <a:xfrm>
            <a:off x="382267" y="1437289"/>
            <a:ext cx="8353787" cy="49023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4341B02-2061-43FF-A36D-4C3B0A746B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10" b="63315"/>
          <a:stretch/>
        </p:blipFill>
        <p:spPr>
          <a:xfrm>
            <a:off x="382267" y="2319935"/>
            <a:ext cx="8355600" cy="58142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2D68211-E3F9-4726-9039-B0DE691168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963" b="21570"/>
          <a:stretch/>
        </p:blipFill>
        <p:spPr>
          <a:xfrm>
            <a:off x="380454" y="3277658"/>
            <a:ext cx="8355600" cy="142542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A51D093-5A1F-4E67-8FF1-5602B19D5A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708"/>
          <a:stretch/>
        </p:blipFill>
        <p:spPr>
          <a:xfrm>
            <a:off x="380454" y="5091205"/>
            <a:ext cx="8355600" cy="63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48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862564"/>
            <a:ext cx="9144000" cy="2446324"/>
          </a:xfrm>
        </p:spPr>
        <p:txBody>
          <a:bodyPr/>
          <a:lstStyle/>
          <a:p>
            <a:r>
              <a:rPr lang="en-US" dirty="0"/>
              <a:t>Given: q2_train.jpg image</a:t>
            </a:r>
          </a:p>
          <a:p>
            <a:pPr marL="511175" indent="-395288"/>
            <a:r>
              <a:rPr lang="en-US" dirty="0"/>
              <a:t>Q. 2.2) Show the normalized Hue histogram of </a:t>
            </a:r>
            <a:r>
              <a:rPr lang="en-US" dirty="0">
                <a:solidFill>
                  <a:srgbClr val="FF0000"/>
                </a:solidFill>
              </a:rPr>
              <a:t>only</a:t>
            </a:r>
            <a:r>
              <a:rPr lang="en-US" dirty="0"/>
              <a:t> all </a:t>
            </a:r>
            <a:r>
              <a:rPr lang="en-US" dirty="0">
                <a:solidFill>
                  <a:srgbClr val="0070C0"/>
                </a:solidFill>
              </a:rPr>
              <a:t>blue</a:t>
            </a:r>
            <a:r>
              <a:rPr lang="en-US" dirty="0"/>
              <a:t> dots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the 	      whole image.</a:t>
            </a:r>
          </a:p>
          <a:p>
            <a:pPr marL="476250" lvl="1" indent="-342900">
              <a:spcBef>
                <a:spcPts val="750"/>
              </a:spcBef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Hint: </a:t>
            </a:r>
          </a:p>
          <a:p>
            <a:pPr marL="914400" lvl="1" indent="-285750">
              <a:spcBef>
                <a:spcPts val="750"/>
              </a:spcBef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Opencv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Textbook Chapter 7, p. 203</a:t>
            </a:r>
          </a:p>
          <a:p>
            <a:pPr marL="914400" lvl="1" indent="-285750">
              <a:spcBef>
                <a:spcPts val="750"/>
              </a:spcBef>
            </a:pP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matplotlib.pyplot.hist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args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19100" lvl="1" indent="-285750">
              <a:spcBef>
                <a:spcPts val="750"/>
              </a:spcBef>
              <a:buFont typeface="Wingdings" panose="05000000000000000000" pitchFamily="2" charset="2"/>
              <a:buChar char="q"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EX: (the correct answer might not look like this)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96385" y="6496084"/>
            <a:ext cx="2278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image: q2_train.jpg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94151" y="6504791"/>
            <a:ext cx="3130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Output: Normalized Hue histogram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64751"/>
            <a:ext cx="9144000" cy="682499"/>
          </a:xfrm>
        </p:spPr>
        <p:txBody>
          <a:bodyPr/>
          <a:lstStyle/>
          <a:p>
            <a:r>
              <a:rPr lang="en-US" sz="2400" b="1" dirty="0"/>
              <a:t>2.2. Hue Histogram (10%)        </a:t>
            </a:r>
            <a:r>
              <a:rPr lang="en-US" sz="2400" dirty="0"/>
              <a:t>		         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zh-CN" altLang="en-US" sz="1800" dirty="0"/>
              <a:t>出題：</a:t>
            </a:r>
            <a:r>
              <a:rPr lang="en-US" altLang="zh-CN" sz="1800" dirty="0"/>
              <a:t>Helen, </a:t>
            </a:r>
            <a:r>
              <a:rPr lang="en-US" altLang="zh-CN" sz="1800" dirty="0" err="1"/>
              <a:t>Phu</a:t>
            </a:r>
            <a:r>
              <a:rPr lang="en-US" altLang="zh-CN" sz="1800" dirty="0"/>
              <a:t>, Carol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)</a:t>
            </a:r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EF6DB1-05A0-4555-9EB0-F2C01C5104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82" t="67695" r="66749" b="19939"/>
          <a:stretch/>
        </p:blipFill>
        <p:spPr>
          <a:xfrm>
            <a:off x="6305005" y="1934132"/>
            <a:ext cx="2490652" cy="9579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6E0D85-93FC-4062-8537-61DC19513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2" y="3594465"/>
            <a:ext cx="4442645" cy="24989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2CDF5C-31B5-46CE-AEF1-D276FB7EBC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10" t="4648" r="7778" b="2019"/>
          <a:stretch/>
        </p:blipFill>
        <p:spPr>
          <a:xfrm>
            <a:off x="4596856" y="3283054"/>
            <a:ext cx="4442642" cy="310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07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02B7A80-97BA-4D81-B839-3381B25E4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2.2. Hue Histogram (10%): Answer    </a:t>
            </a:r>
            <a:r>
              <a:rPr lang="en-US" sz="2400" dirty="0"/>
              <a:t>	</a:t>
            </a:r>
            <a:r>
              <a:rPr lang="en-US" altLang="zh-TW" sz="2400" b="1" dirty="0"/>
              <a:t> </a:t>
            </a:r>
            <a:r>
              <a:rPr lang="en-US" altLang="zh-TW" sz="2400" dirty="0"/>
              <a:t>	                   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(Yi Yuan)</a:t>
            </a:r>
            <a:endParaRPr lang="en-US" sz="1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915D599-1CDE-4214-8A0B-FC376EBE1877}"/>
              </a:ext>
            </a:extLst>
          </p:cNvPr>
          <p:cNvSpPr/>
          <p:nvPr/>
        </p:nvSpPr>
        <p:spPr>
          <a:xfrm>
            <a:off x="1" y="700755"/>
            <a:ext cx="9143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 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calcHist</a:t>
            </a:r>
            <a:r>
              <a:rPr lang="en-US" altLang="zh-TW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(images, </a:t>
            </a:r>
            <a:r>
              <a:rPr lang="en-US" altLang="zh-TW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nimages</a:t>
            </a:r>
            <a:r>
              <a:rPr lang="en-US" altLang="zh-TW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channels, mask, </a:t>
            </a:r>
            <a:r>
              <a:rPr lang="en-US" altLang="zh-TW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</a:t>
            </a:r>
            <a:r>
              <a:rPr lang="en-US" altLang="zh-TW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dims, </a:t>
            </a:r>
            <a:r>
              <a:rPr lang="en-US" altLang="zh-TW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histSize</a:t>
            </a:r>
            <a:r>
              <a:rPr lang="en-US" altLang="zh-TW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ranges)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4AC37B19-9267-49EB-84A4-68E23455B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094" y="192008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10DFCF46-CB0D-4C56-9882-FF4B8DAC8B4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1624087"/>
          <a:ext cx="9143999" cy="3525440"/>
        </p:xfrm>
        <a:graphic>
          <a:graphicData uri="http://schemas.openxmlformats.org/drawingml/2006/table">
            <a:tbl>
              <a:tblPr/>
              <a:tblGrid>
                <a:gridCol w="1446437">
                  <a:extLst>
                    <a:ext uri="{9D8B030D-6E8A-4147-A177-3AD203B41FA5}">
                      <a16:colId xmlns:a16="http://schemas.microsoft.com/office/drawing/2014/main" val="2183058464"/>
                    </a:ext>
                  </a:extLst>
                </a:gridCol>
                <a:gridCol w="7697562">
                  <a:extLst>
                    <a:ext uri="{9D8B030D-6E8A-4147-A177-3AD203B41FA5}">
                      <a16:colId xmlns:a16="http://schemas.microsoft.com/office/drawing/2014/main" val="68532679"/>
                    </a:ext>
                  </a:extLst>
                </a:gridCol>
              </a:tblGrid>
              <a:tr h="415582">
                <a:tc>
                  <a:txBody>
                    <a:bodyPr/>
                    <a:lstStyle/>
                    <a:p>
                      <a:pPr marR="0" algn="l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images</a:t>
                      </a:r>
                    </a:p>
                  </a:txBody>
                  <a:tcPr marL="67725" marR="67725" marT="33863" marB="338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Source arrays. </a:t>
                      </a:r>
                    </a:p>
                  </a:txBody>
                  <a:tcPr marL="67725" marR="67725" marT="33863" marB="338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8871047"/>
                  </a:ext>
                </a:extLst>
              </a:tr>
              <a:tr h="415582">
                <a:tc>
                  <a:txBody>
                    <a:bodyPr/>
                    <a:lstStyle/>
                    <a:p>
                      <a:pPr marR="0" algn="l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nimages</a:t>
                      </a:r>
                    </a:p>
                  </a:txBody>
                  <a:tcPr marL="67725" marR="67725" marT="33863" marB="338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Number of source images.</a:t>
                      </a:r>
                    </a:p>
                  </a:txBody>
                  <a:tcPr marL="67725" marR="67725" marT="33863" marB="338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29586"/>
                  </a:ext>
                </a:extLst>
              </a:tr>
              <a:tr h="415582">
                <a:tc>
                  <a:txBody>
                    <a:bodyPr/>
                    <a:lstStyle/>
                    <a:p>
                      <a:pPr marR="0" algn="l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channels</a:t>
                      </a:r>
                    </a:p>
                  </a:txBody>
                  <a:tcPr marL="67725" marR="67725" marT="33863" marB="338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List of the dims channels used to compute the histogram. </a:t>
                      </a:r>
                    </a:p>
                  </a:txBody>
                  <a:tcPr marL="67725" marR="67725" marT="33863" marB="338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524813"/>
                  </a:ext>
                </a:extLst>
              </a:tr>
              <a:tr h="415582">
                <a:tc>
                  <a:txBody>
                    <a:bodyPr/>
                    <a:lstStyle/>
                    <a:p>
                      <a:pPr marR="0" algn="l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mask</a:t>
                      </a:r>
                    </a:p>
                  </a:txBody>
                  <a:tcPr marL="67725" marR="67725" marT="33863" marB="338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Optional mask.</a:t>
                      </a:r>
                    </a:p>
                  </a:txBody>
                  <a:tcPr marL="67725" marR="67725" marT="33863" marB="338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74963"/>
                  </a:ext>
                </a:extLst>
              </a:tr>
              <a:tr h="415582">
                <a:tc>
                  <a:txBody>
                    <a:bodyPr/>
                    <a:lstStyle/>
                    <a:p>
                      <a:pPr marR="0" algn="l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hist</a:t>
                      </a:r>
                    </a:p>
                  </a:txBody>
                  <a:tcPr marL="67725" marR="67725" marT="33863" marB="338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Output histogram.</a:t>
                      </a:r>
                    </a:p>
                  </a:txBody>
                  <a:tcPr marL="67725" marR="67725" marT="33863" marB="338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842626"/>
                  </a:ext>
                </a:extLst>
              </a:tr>
              <a:tr h="415582">
                <a:tc>
                  <a:txBody>
                    <a:bodyPr/>
                    <a:lstStyle/>
                    <a:p>
                      <a:pPr marR="0" algn="l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dims</a:t>
                      </a:r>
                    </a:p>
                  </a:txBody>
                  <a:tcPr marL="67725" marR="67725" marT="33863" marB="338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Histogram dimensionality that must be positive and not greater than CV_MAX_DIMS (equal to 32 in OpenCV).</a:t>
                      </a:r>
                    </a:p>
                  </a:txBody>
                  <a:tcPr marL="67725" marR="67725" marT="33863" marB="338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082470"/>
                  </a:ext>
                </a:extLst>
              </a:tr>
              <a:tr h="415582">
                <a:tc>
                  <a:txBody>
                    <a:bodyPr/>
                    <a:lstStyle/>
                    <a:p>
                      <a:pPr marR="0" algn="l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histSize</a:t>
                      </a:r>
                    </a:p>
                  </a:txBody>
                  <a:tcPr marL="67725" marR="67725" marT="33863" marB="338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Array of histogram sizes in each dimension.</a:t>
                      </a:r>
                    </a:p>
                  </a:txBody>
                  <a:tcPr marL="67725" marR="67725" marT="33863" marB="338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455252"/>
                  </a:ext>
                </a:extLst>
              </a:tr>
              <a:tr h="415582">
                <a:tc>
                  <a:txBody>
                    <a:bodyPr/>
                    <a:lstStyle/>
                    <a:p>
                      <a:pPr marR="0" algn="l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ranges</a:t>
                      </a:r>
                    </a:p>
                  </a:txBody>
                  <a:tcPr marL="67725" marR="67725" marT="33863" marB="338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Array of the dims arrays of the histogram bin boundaries in each dimension. </a:t>
                      </a:r>
                    </a:p>
                  </a:txBody>
                  <a:tcPr marL="67725" marR="67725" marT="33863" marB="338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466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4573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BE563717-AB8E-4B7B-807D-D1045ED8AA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700755"/>
            <a:ext cx="9144000" cy="53245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</a:pPr>
            <a:r>
              <a:rPr lang="en-US" altLang="zh-TW" sz="2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</a:t>
            </a:r>
            <a:r>
              <a:rPr lang="en-US" altLang="zh-TW" dirty="0"/>
              <a:t>Detected blue dots</a:t>
            </a:r>
            <a:endParaRPr lang="zh-TW" altLang="zh-TW" sz="20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</a:pPr>
            <a:r>
              <a:rPr lang="en-US" altLang="zh-TW" sz="2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</a:t>
            </a:r>
            <a:r>
              <a:rPr lang="zh-TW" altLang="zh-TW" dirty="0"/>
              <a:t>Draw the</a:t>
            </a:r>
            <a:r>
              <a:rPr lang="en-US" altLang="zh-TW" dirty="0"/>
              <a:t> mask image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</a:pPr>
            <a:endParaRPr lang="en-US" altLang="zh-TW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</a:pPr>
            <a:endParaRPr lang="en-US" altLang="zh-TW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</a:pPr>
            <a:endParaRPr lang="en-US" altLang="zh-TW" sz="20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endParaRPr lang="en-US" altLang="zh-TW" sz="20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</a:pPr>
            <a:r>
              <a:rPr lang="en-US" altLang="zh-TW" sz="2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</a:t>
            </a:r>
            <a:r>
              <a:rPr lang="zh-TW" altLang="zh-TW" dirty="0"/>
              <a:t>Convert </a:t>
            </a:r>
            <a:r>
              <a:rPr lang="en-US" altLang="zh-TW" dirty="0"/>
              <a:t>image</a:t>
            </a:r>
            <a:r>
              <a:rPr lang="zh-TW" altLang="zh-TW" dirty="0"/>
              <a:t> to </a:t>
            </a:r>
            <a:r>
              <a:rPr lang="en-US" altLang="zh-TW" dirty="0" err="1"/>
              <a:t>hsv</a:t>
            </a:r>
            <a:endParaRPr lang="en-US" altLang="zh-TW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</a:pP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endParaRPr lang="en-US" altLang="zh-TW" sz="20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</a:pPr>
            <a:r>
              <a:rPr lang="en-US" altLang="zh-TW" dirty="0"/>
              <a:t> Calculate hue histogram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</a:pPr>
            <a:endParaRPr lang="en-US" altLang="zh-TW" sz="20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</a:pPr>
            <a:endParaRPr lang="en-US" altLang="zh-TW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</a:pPr>
            <a:endParaRPr lang="en-US" altLang="zh-TW" sz="20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</a:pP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lang="en-US" altLang="zh-TW" sz="2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</a:t>
            </a:r>
            <a:r>
              <a:rPr lang="zh-TW" altLang="zh-TW" sz="2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Display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4DAF17C-896F-4F46-8362-24CDC3740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18" y="1385780"/>
            <a:ext cx="8000598" cy="145465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E066E81-F232-46A8-AA23-AC6ACEE2E1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706"/>
          <a:stretch/>
        </p:blipFill>
        <p:spPr>
          <a:xfrm>
            <a:off x="377118" y="3274109"/>
            <a:ext cx="7999200" cy="74345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144867B-B9DD-4DC0-B80D-1A676C550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18" y="4456457"/>
            <a:ext cx="7999200" cy="103391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5F363A6-6479-44B0-9139-A61AA5E99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9144000" cy="682499"/>
          </a:xfrm>
        </p:spPr>
        <p:txBody>
          <a:bodyPr/>
          <a:lstStyle/>
          <a:p>
            <a:r>
              <a:rPr lang="en-US" sz="2400" b="1" dirty="0"/>
              <a:t>2.2. Hue Histogram (10%): Answer    </a:t>
            </a:r>
            <a:r>
              <a:rPr lang="en-US" sz="2400" dirty="0"/>
              <a:t>	</a:t>
            </a:r>
            <a:r>
              <a:rPr lang="en-US" altLang="zh-TW" sz="2400" b="1" dirty="0"/>
              <a:t> </a:t>
            </a:r>
            <a:r>
              <a:rPr lang="en-US" altLang="zh-TW" sz="2400" dirty="0"/>
              <a:t>	                   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(Yi Yuan)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58917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DAFEE-8C38-4956-87AA-B6AACEBA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Arial"/>
                <a:ea typeface="Arial"/>
                <a:cs typeface="Arial"/>
                <a:sym typeface="Arial"/>
              </a:rPr>
              <a:t>Notice (1/2)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FA9AF-1A73-4998-8D95-216AA6E04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276" y="595145"/>
            <a:ext cx="8988724" cy="552114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No Plagiarism!! If you plagiarize, you will get 0.</a:t>
            </a:r>
          </a:p>
          <a:p>
            <a:r>
              <a:rPr lang="en-US" dirty="0"/>
              <a:t>If TA </a:t>
            </a:r>
            <a:r>
              <a:rPr lang="en-US" dirty="0">
                <a:solidFill>
                  <a:srgbClr val="FFC000"/>
                </a:solidFill>
              </a:rPr>
              <a:t>can’t compile </a:t>
            </a:r>
            <a:r>
              <a:rPr lang="en-US" dirty="0"/>
              <a:t>and run your homework. </a:t>
            </a:r>
            <a:r>
              <a:rPr lang="en-US" dirty="0">
                <a:solidFill>
                  <a:srgbClr val="FF0000"/>
                </a:solidFill>
              </a:rPr>
              <a:t>Within one week</a:t>
            </a:r>
            <a:r>
              <a:rPr lang="en-US" dirty="0"/>
              <a:t>, come to our Lab (65904) and present (demo) your homework. (or your score will be zero)</a:t>
            </a:r>
          </a:p>
          <a:p>
            <a:r>
              <a:rPr lang="en-US" dirty="0">
                <a:solidFill>
                  <a:srgbClr val="FF0000"/>
                </a:solidFill>
              </a:rPr>
              <a:t>Deadline: 2018/11/23(Fri) 23:59:59</a:t>
            </a:r>
          </a:p>
          <a:p>
            <a:pPr marL="715963" lvl="1" indent="-1809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delay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If you submit homework after deadline,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will get 0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solidFill>
                  <a:srgbClr val="0070C0"/>
                </a:solidFill>
              </a:rPr>
              <a:t>Upload to =&gt; 140.116.154.1 -&gt; Upload/Homework/OpenCv_Hw2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Account:    opencv2018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Password: opencv2018</a:t>
            </a:r>
          </a:p>
          <a:p>
            <a:r>
              <a:rPr lang="en-US" dirty="0"/>
              <a:t>Format: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Filename: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Hw2_Student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ID_Name_Version.rar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ex: Hw2_F71234567_林小明_v1.rar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you want to update your file, change ver., ex: Hw2_F71234567_林小明_v2.rar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Content: whole project (including images), (Please delete the debug file)</a:t>
            </a:r>
          </a:p>
        </p:txBody>
      </p:sp>
      <p:sp>
        <p:nvSpPr>
          <p:cNvPr id="4" name="Shape 99">
            <a:extLst>
              <a:ext uri="{FF2B5EF4-FFF2-40B4-BE49-F238E27FC236}">
                <a16:creationId xmlns:a16="http://schemas.microsoft.com/office/drawing/2014/main" id="{B2E721BA-FAFA-49A1-BE1A-E834843C456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0774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862563"/>
            <a:ext cx="9144000" cy="2734517"/>
          </a:xfrm>
        </p:spPr>
        <p:txBody>
          <a:bodyPr/>
          <a:lstStyle/>
          <a:p>
            <a:r>
              <a:rPr lang="en-US" dirty="0"/>
              <a:t>Given: q2_train.jpg and q2_test.jpg images</a:t>
            </a:r>
          </a:p>
          <a:p>
            <a:pPr marL="511175" indent="-395288"/>
            <a:r>
              <a:rPr lang="en-US" dirty="0"/>
              <a:t>Q. 2.3) Detect blue dots in the q2_test.jpg image, then show the result as 	      BackProjection_result.jpg image</a:t>
            </a:r>
          </a:p>
          <a:p>
            <a:pPr marL="476250" lvl="1" indent="-342900">
              <a:spcBef>
                <a:spcPts val="750"/>
              </a:spcBef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Hint: </a:t>
            </a:r>
          </a:p>
          <a:p>
            <a:pPr marL="914400" lvl="1" indent="-285750">
              <a:spcBef>
                <a:spcPts val="750"/>
              </a:spcBef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Opencv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Textbook Chapter 7, p. 209~214</a:t>
            </a:r>
          </a:p>
          <a:p>
            <a:pPr marL="914400" lvl="1" indent="-285750">
              <a:spcBef>
                <a:spcPts val="750"/>
              </a:spcBef>
            </a:pP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calcBackProject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args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914400" lvl="1" indent="-285750">
              <a:spcBef>
                <a:spcPts val="750"/>
              </a:spcBef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calcHist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func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H_min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H_max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S_min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S_max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] = [103, 121, 48, 190]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3350" lvl="1" indent="0">
              <a:spcBef>
                <a:spcPts val="750"/>
              </a:spcBef>
              <a:buNone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19100" lvl="1" indent="-285750">
              <a:spcBef>
                <a:spcPts val="750"/>
              </a:spcBef>
              <a:buFont typeface="Wingdings" panose="05000000000000000000" pitchFamily="2" charset="2"/>
              <a:buChar char="q"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EX: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31077" y="6527943"/>
            <a:ext cx="2278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q2_test.jpg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03378" y="6527943"/>
            <a:ext cx="3130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BackProjection_result.jpg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64751"/>
            <a:ext cx="9144000" cy="682499"/>
          </a:xfrm>
        </p:spPr>
        <p:txBody>
          <a:bodyPr/>
          <a:lstStyle/>
          <a:p>
            <a:r>
              <a:rPr lang="en-US" sz="2400" b="1" dirty="0"/>
              <a:t>2.3. Back Projection (10%)                              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zh-CN" altLang="en-US" sz="1800" dirty="0"/>
              <a:t>出題：</a:t>
            </a:r>
            <a:r>
              <a:rPr lang="en-US" altLang="zh-CN" sz="1800" dirty="0"/>
              <a:t>Helen, </a:t>
            </a:r>
            <a:r>
              <a:rPr lang="en-US" altLang="zh-CN" sz="1800" dirty="0" err="1"/>
              <a:t>Phu</a:t>
            </a:r>
            <a:r>
              <a:rPr lang="en-US" altLang="zh-CN" sz="1800" dirty="0"/>
              <a:t>, Carol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)</a:t>
            </a:r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F0A9AA-4F4D-453B-9438-6ED8484D94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93" t="80061" r="65782" b="8083"/>
          <a:stretch/>
        </p:blipFill>
        <p:spPr>
          <a:xfrm>
            <a:off x="6422571" y="1602423"/>
            <a:ext cx="2595154" cy="9183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6F0578-D946-425E-A739-DF0C1F5C5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6" y="4066201"/>
            <a:ext cx="4362994" cy="24541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BDB42D-83DE-4A48-A3AA-9758A9F4F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720" y="4046360"/>
            <a:ext cx="4362994" cy="24541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92744D-629A-4847-A728-C0FEE3EC2622}"/>
              </a:ext>
            </a:extLst>
          </p:cNvPr>
          <p:cNvSpPr/>
          <p:nvPr/>
        </p:nvSpPr>
        <p:spPr>
          <a:xfrm>
            <a:off x="910046" y="3293082"/>
            <a:ext cx="51337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https://jacobgil.github.io/computervision/saliency-from-backproj</a:t>
            </a:r>
          </a:p>
        </p:txBody>
      </p:sp>
    </p:spTree>
    <p:extLst>
      <p:ext uri="{BB962C8B-B14F-4D97-AF65-F5344CB8AC3E}">
        <p14:creationId xmlns:p14="http://schemas.microsoft.com/office/powerpoint/2010/main" val="3985631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ECFEC96A-DCB2-4723-AB90-4A79E253D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27447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916E7A-DCD1-4C4F-B26B-36E3481B2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2.3. Back Projection (10%): Answer                              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     (Yi Yuan)</a:t>
            </a:r>
            <a:endParaRPr lang="en-US" sz="18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659B5F6-DF67-42FE-BE5D-8EF690930678}"/>
              </a:ext>
            </a:extLst>
          </p:cNvPr>
          <p:cNvSpPr/>
          <p:nvPr/>
        </p:nvSpPr>
        <p:spPr>
          <a:xfrm>
            <a:off x="1" y="700755"/>
            <a:ext cx="9143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 :</a:t>
            </a:r>
          </a:p>
          <a:p>
            <a:pPr fontAlgn="b"/>
            <a:r>
              <a:rPr lang="en-US" altLang="zh-TW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calcBackProject</a:t>
            </a:r>
            <a:r>
              <a:rPr lang="en-US" altLang="zh-TW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(images, </a:t>
            </a:r>
            <a:r>
              <a:rPr lang="en-US" altLang="zh-TW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nimages</a:t>
            </a:r>
            <a:r>
              <a:rPr lang="en-US" altLang="zh-TW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channels, </a:t>
            </a:r>
            <a:r>
              <a:rPr lang="en-US" altLang="zh-TW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</a:t>
            </a:r>
            <a:r>
              <a:rPr lang="en-US" altLang="zh-TW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TW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backProject</a:t>
            </a:r>
            <a:r>
              <a:rPr lang="en-US" altLang="zh-TW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ranges)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6FA98A96-16A3-4445-A31A-A358E933ADC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1387310"/>
          <a:ext cx="9143999" cy="2766048"/>
        </p:xfrm>
        <a:graphic>
          <a:graphicData uri="http://schemas.openxmlformats.org/drawingml/2006/table">
            <a:tbl>
              <a:tblPr/>
              <a:tblGrid>
                <a:gridCol w="1582160">
                  <a:extLst>
                    <a:ext uri="{9D8B030D-6E8A-4147-A177-3AD203B41FA5}">
                      <a16:colId xmlns:a16="http://schemas.microsoft.com/office/drawing/2014/main" val="3068120883"/>
                    </a:ext>
                  </a:extLst>
                </a:gridCol>
                <a:gridCol w="7561839">
                  <a:extLst>
                    <a:ext uri="{9D8B030D-6E8A-4147-A177-3AD203B41FA5}">
                      <a16:colId xmlns:a16="http://schemas.microsoft.com/office/drawing/2014/main" val="3432619150"/>
                    </a:ext>
                  </a:extLst>
                </a:gridCol>
              </a:tblGrid>
              <a:tr h="461008">
                <a:tc>
                  <a:txBody>
                    <a:bodyPr/>
                    <a:lstStyle/>
                    <a:p>
                      <a:pPr fontAlgn="t"/>
                      <a:r>
                        <a:rPr lang="en-US" sz="1800" b="1" i="0" u="none" strike="noStrike" cap="non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images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Source arrays.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847633"/>
                  </a:ext>
                </a:extLst>
              </a:tr>
              <a:tr h="461008">
                <a:tc>
                  <a:txBody>
                    <a:bodyPr/>
                    <a:lstStyle/>
                    <a:p>
                      <a:pPr fontAlgn="t"/>
                      <a:r>
                        <a:rPr lang="en-US" sz="1800" b="1" i="0" u="none" strike="noStrike" cap="non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nimages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Number of source images.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2664920"/>
                  </a:ext>
                </a:extLst>
              </a:tr>
              <a:tr h="461008">
                <a:tc>
                  <a:txBody>
                    <a:bodyPr/>
                    <a:lstStyle/>
                    <a:p>
                      <a:pPr fontAlgn="t"/>
                      <a:r>
                        <a:rPr lang="en-US" sz="1800" b="1" i="0" u="none" strike="noStrike" cap="non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channels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The list of channels used to compute the back projection.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070023"/>
                  </a:ext>
                </a:extLst>
              </a:tr>
              <a:tr h="461008">
                <a:tc>
                  <a:txBody>
                    <a:bodyPr/>
                    <a:lstStyle/>
                    <a:p>
                      <a:pPr fontAlgn="t"/>
                      <a:r>
                        <a:rPr lang="en-US" sz="1800" b="1" i="0" u="none" strike="noStrike" cap="non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Input histogram.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247523"/>
                  </a:ext>
                </a:extLst>
              </a:tr>
              <a:tr h="461008">
                <a:tc>
                  <a:txBody>
                    <a:bodyPr/>
                    <a:lstStyle/>
                    <a:p>
                      <a:pPr fontAlgn="t"/>
                      <a:r>
                        <a:rPr lang="en-US" sz="1800" b="1" i="0" u="none" strike="noStrike" cap="none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backProject</a:t>
                      </a:r>
                      <a:endParaRPr lang="en-US" sz="1800" b="1" i="0" u="none" strike="noStrike" cap="non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Output 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arrays</a:t>
                      </a: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0928579"/>
                  </a:ext>
                </a:extLst>
              </a:tr>
              <a:tr h="461008">
                <a:tc>
                  <a:txBody>
                    <a:bodyPr/>
                    <a:lstStyle/>
                    <a:p>
                      <a:pPr fontAlgn="t"/>
                      <a:r>
                        <a:rPr lang="en-US" sz="1800" b="1" i="0" u="none" strike="noStrike" cap="non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ranges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Array of arrays of the histogram bin boundaries in each dimension.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588809"/>
                  </a:ext>
                </a:extLst>
              </a:tr>
            </a:tbl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86202703-87EB-43C8-AC53-06AB97AF37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487"/>
          <a:stretch/>
        </p:blipFill>
        <p:spPr>
          <a:xfrm>
            <a:off x="338665" y="4929693"/>
            <a:ext cx="8182829" cy="1162285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3F8C6C7B-236E-4908-8BDC-BD50C28D95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491523"/>
            <a:ext cx="9144000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</a:pPr>
            <a:r>
              <a:rPr lang="en-US" altLang="zh-TW" sz="2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After </a:t>
            </a:r>
            <a:r>
              <a:rPr lang="en-US" altLang="zh-TW" dirty="0"/>
              <a:t>calculating histogram, use above function to do back projection</a:t>
            </a:r>
            <a:endParaRPr lang="zh-TW" altLang="zh-TW" sz="20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6649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4167"/>
          </a:xfrm>
        </p:spPr>
        <p:txBody>
          <a:bodyPr/>
          <a:lstStyle/>
          <a:p>
            <a:r>
              <a:rPr lang="en-US" b="1" dirty="0"/>
              <a:t>3</a:t>
            </a:r>
            <a:r>
              <a:rPr lang="en-US" sz="2800" b="1" dirty="0"/>
              <a:t>. (30%) Camera Calibration  	   	      </a:t>
            </a:r>
            <a:r>
              <a:rPr lang="en-US" altLang="zh-TW" sz="1800" dirty="0"/>
              <a:t>(</a:t>
            </a:r>
            <a:r>
              <a:rPr lang="zh-CN" altLang="en-US" sz="1800" dirty="0"/>
              <a:t>出題：</a:t>
            </a:r>
            <a:r>
              <a:rPr lang="en-US" altLang="zh-TW" sz="1800" dirty="0"/>
              <a:t>Ben, Carol)</a:t>
            </a:r>
            <a:endParaRPr lang="en-US" sz="2800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-92802" y="672444"/>
            <a:ext cx="7886699" cy="4351338"/>
          </a:xfrm>
        </p:spPr>
        <p:txBody>
          <a:bodyPr/>
          <a:lstStyle/>
          <a:p>
            <a:pPr marL="200025" indent="273844">
              <a:lnSpc>
                <a:spcPct val="100000"/>
              </a:lnSpc>
              <a:buNone/>
            </a:pPr>
            <a:r>
              <a:rPr lang="en-US" altLang="zh-TW" sz="2400" dirty="0"/>
              <a:t>3.1 Corner detection (10%)</a:t>
            </a:r>
          </a:p>
          <a:p>
            <a:pPr marL="200025" lvl="1" indent="273844">
              <a:lnSpc>
                <a:spcPct val="100000"/>
              </a:lnSpc>
              <a:buNone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3.2 Find the intrinsic matrix (10%)</a:t>
            </a:r>
          </a:p>
          <a:p>
            <a:pPr marL="200025" lvl="1" indent="273844">
              <a:lnSpc>
                <a:spcPct val="100000"/>
              </a:lnSpc>
              <a:buNone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3.3 Find the extrinsic matrix (5%)</a:t>
            </a:r>
          </a:p>
          <a:p>
            <a:pPr marL="200025" lvl="1" indent="273844">
              <a:lnSpc>
                <a:spcPct val="100000"/>
              </a:lnSpc>
              <a:buNone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3.4 Find the distortion matrix (5%) </a:t>
            </a:r>
          </a:p>
          <a:p>
            <a:endParaRPr lang="en-US" sz="2400" dirty="0"/>
          </a:p>
        </p:txBody>
      </p:sp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22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6CF0E-DDEB-43FF-9D9A-27DD64D8C5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56" t="16239" r="2647" b="4838"/>
          <a:stretch/>
        </p:blipFill>
        <p:spPr>
          <a:xfrm>
            <a:off x="5303698" y="784167"/>
            <a:ext cx="3705159" cy="547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58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699" cy="654341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.1 Corner detection (10%)</a:t>
            </a: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32263" y="539915"/>
            <a:ext cx="8842246" cy="326350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Given: </a:t>
            </a:r>
            <a:r>
              <a:rPr lang="en-US" alt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images,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.bmp ~ 15.bmp</a:t>
            </a:r>
            <a:endParaRPr lang="en-US" altLang="zh-TW" dirty="0"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Q: 1) Find the corners on the chessboard for every image and draw them.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2) Click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button “3.1” to show the result.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Hint : </a:t>
            </a:r>
          </a:p>
          <a:p>
            <a:pPr marL="342900" lvl="1" indent="0">
              <a:lnSpc>
                <a:spcPct val="100000"/>
              </a:lnSpc>
              <a:buSzPct val="25000"/>
              <a:buNone/>
            </a:pPr>
            <a:r>
              <a:rPr lang="en-US" sz="2000" dirty="0" err="1"/>
              <a:t>OpenCV</a:t>
            </a:r>
            <a:r>
              <a:rPr lang="en-US" sz="2000" dirty="0"/>
              <a:t> Textbook Chapter 11 (p. 398</a:t>
            </a:r>
            <a:r>
              <a:rPr lang="zh-TW" altLang="en-US" sz="2000" dirty="0"/>
              <a:t> </a:t>
            </a:r>
            <a:r>
              <a:rPr lang="en-US" altLang="zh-TW" sz="2000" dirty="0"/>
              <a:t>~</a:t>
            </a:r>
            <a:r>
              <a:rPr lang="zh-TW" altLang="en-US" sz="2000" dirty="0"/>
              <a:t> </a:t>
            </a:r>
            <a:r>
              <a:rPr lang="en-US" altLang="zh-TW" sz="2000" dirty="0"/>
              <a:t>p. 399</a:t>
            </a:r>
            <a:r>
              <a:rPr lang="en-US" sz="2000" dirty="0"/>
              <a:t>)</a:t>
            </a:r>
          </a:p>
          <a:p>
            <a:pPr marL="342900" lvl="1" indent="0">
              <a:lnSpc>
                <a:spcPct val="100000"/>
              </a:lnSpc>
              <a:buSzPct val="25000"/>
              <a:buNone/>
            </a:pPr>
            <a:r>
              <a:rPr lang="en-US" altLang="zh-TW" sz="2000" dirty="0" err="1"/>
              <a:t>cvShowImage</a:t>
            </a:r>
            <a:r>
              <a:rPr lang="en-US" altLang="zh-TW" sz="2000" dirty="0"/>
              <a:t>(…);</a:t>
            </a:r>
            <a:endParaRPr lang="en-US" sz="2000" dirty="0"/>
          </a:p>
          <a:p>
            <a:pPr marL="342900" lvl="1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Ex:</a:t>
            </a:r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23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132">
            <a:extLst>
              <a:ext uri="{FF2B5EF4-FFF2-40B4-BE49-F238E27FC236}">
                <a16:creationId xmlns:a16="http://schemas.microsoft.com/office/drawing/2014/main" id="{F1A23649-9485-491F-AE1F-5325150B7560}"/>
              </a:ext>
            </a:extLst>
          </p:cNvPr>
          <p:cNvSpPr txBox="1">
            <a:spLocks/>
          </p:cNvSpPr>
          <p:nvPr/>
        </p:nvSpPr>
        <p:spPr>
          <a:xfrm>
            <a:off x="7074330" y="65796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23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" t="8134" r="368" b="6933"/>
          <a:stretch/>
        </p:blipFill>
        <p:spPr>
          <a:xfrm>
            <a:off x="3646752" y="2943312"/>
            <a:ext cx="5464985" cy="38789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939804-FA90-4E5A-A6F9-4D8BC15EBE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456" t="16239" r="2647" b="55294"/>
          <a:stretch/>
        </p:blipFill>
        <p:spPr>
          <a:xfrm>
            <a:off x="-13072" y="4116742"/>
            <a:ext cx="3705159" cy="19756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66640F2-0FCF-4486-8D32-8483D6227A2F}"/>
              </a:ext>
            </a:extLst>
          </p:cNvPr>
          <p:cNvSpPr/>
          <p:nvPr/>
        </p:nvSpPr>
        <p:spPr>
          <a:xfrm>
            <a:off x="435911" y="4478370"/>
            <a:ext cx="2072157" cy="6675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11737" cy="654341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.1 Corner detection (10</a:t>
            </a: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%) : Answer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		     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(Chang)</a:t>
            </a:r>
            <a:endParaRPr lang="en-US" sz="2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32263" y="539915"/>
            <a:ext cx="8842246" cy="11209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Given: </a:t>
            </a:r>
            <a:r>
              <a:rPr lang="en-US" alt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images,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.bmp ~ 15.bmp</a:t>
            </a:r>
            <a:endParaRPr lang="en-US" altLang="zh-TW" dirty="0"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Q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: Find the corners on the chessboard for every image and draw them.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US" sz="2000" dirty="0"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dirty="0">
                <a:latin typeface="Arial"/>
                <a:cs typeface="Arial"/>
                <a:sym typeface="Arial"/>
              </a:rPr>
              <a:t>Answer:</a:t>
            </a:r>
            <a:endParaRPr lang="en-US" sz="2000" dirty="0"/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24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0242" y="1788447"/>
            <a:ext cx="852281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  <a:latin typeface="+mj-lt"/>
                <a:ea typeface="돋움체" panose="020B0609000101010101" pitchFamily="49" charset="-127"/>
              </a:rPr>
              <a:t>// </a:t>
            </a:r>
            <a:r>
              <a:rPr lang="en-US" altLang="ko-KR" sz="1600" dirty="0" err="1">
                <a:solidFill>
                  <a:schemeClr val="accent6"/>
                </a:solidFill>
                <a:latin typeface="+mj-lt"/>
                <a:ea typeface="돋움체" panose="020B0609000101010101" pitchFamily="49" charset="-127"/>
              </a:rPr>
              <a:t>imgs</a:t>
            </a:r>
            <a:r>
              <a:rPr lang="en-US" altLang="ko-KR" sz="1600" dirty="0">
                <a:solidFill>
                  <a:schemeClr val="accent6"/>
                </a:solidFill>
                <a:latin typeface="+mj-lt"/>
                <a:ea typeface="돋움체" panose="020B0609000101010101" pitchFamily="49" charset="-127"/>
              </a:rPr>
              <a:t>: 15 images, </a:t>
            </a:r>
            <a:r>
              <a:rPr lang="en-US" altLang="ko-KR" sz="1600" dirty="0" err="1">
                <a:solidFill>
                  <a:schemeClr val="accent6"/>
                </a:solidFill>
                <a:latin typeface="+mj-lt"/>
                <a:ea typeface="돋움체" panose="020B0609000101010101" pitchFamily="49" charset="-127"/>
              </a:rPr>
              <a:t>chess_size</a:t>
            </a:r>
            <a:r>
              <a:rPr lang="en-US" altLang="ko-KR" sz="1600" dirty="0">
                <a:solidFill>
                  <a:schemeClr val="accent6"/>
                </a:solidFill>
                <a:latin typeface="+mj-lt"/>
                <a:ea typeface="돋움체" panose="020B0609000101010101" pitchFamily="49" charset="-127"/>
              </a:rPr>
              <a:t>: rows and columns of the chessboard</a:t>
            </a:r>
          </a:p>
          <a:p>
            <a:r>
              <a:rPr lang="en-US" altLang="ko-KR" sz="1600" dirty="0">
                <a:solidFill>
                  <a:schemeClr val="accent6"/>
                </a:solidFill>
                <a:latin typeface="+mj-lt"/>
                <a:ea typeface="돋움체" panose="020B0609000101010101" pitchFamily="49" charset="-127"/>
              </a:rPr>
              <a:t>// corners: corners of the chessboard</a:t>
            </a:r>
          </a:p>
          <a:p>
            <a:r>
              <a:rPr lang="en-US" altLang="ko-KR" sz="1800" b="1" dirty="0">
                <a:latin typeface="+mj-lt"/>
                <a:ea typeface="돋움체" panose="020B0609000101010101" pitchFamily="49" charset="-127"/>
              </a:rPr>
              <a:t>findChessboardCorners</a:t>
            </a:r>
            <a:r>
              <a:rPr lang="en-US" altLang="ko-KR" sz="1800" dirty="0">
                <a:latin typeface="+mj-lt"/>
                <a:ea typeface="돋움체" panose="020B0609000101010101" pitchFamily="49" charset="-127"/>
              </a:rPr>
              <a:t>( </a:t>
            </a:r>
            <a:r>
              <a:rPr lang="en-US" altLang="ko-KR" sz="1800" dirty="0" err="1">
                <a:latin typeface="+mj-lt"/>
                <a:ea typeface="돋움체" panose="020B0609000101010101" pitchFamily="49" charset="-127"/>
              </a:rPr>
              <a:t>imgs</a:t>
            </a:r>
            <a:r>
              <a:rPr lang="en-US" altLang="ko-KR" sz="1800" dirty="0">
                <a:latin typeface="+mj-lt"/>
                <a:ea typeface="돋움체" panose="020B0609000101010101" pitchFamily="49" charset="-127"/>
              </a:rPr>
              <a:t>[</a:t>
            </a:r>
            <a:r>
              <a:rPr lang="en-US" altLang="ko-KR" sz="1800" dirty="0" err="1">
                <a:latin typeface="+mj-lt"/>
                <a:ea typeface="돋움체" panose="020B0609000101010101" pitchFamily="49" charset="-127"/>
              </a:rPr>
              <a:t>i</a:t>
            </a:r>
            <a:r>
              <a:rPr lang="en-US" altLang="ko-KR" sz="1800" dirty="0">
                <a:latin typeface="+mj-lt"/>
                <a:ea typeface="돋움체" panose="020B0609000101010101" pitchFamily="49" charset="-127"/>
              </a:rPr>
              <a:t>], </a:t>
            </a:r>
            <a:r>
              <a:rPr lang="en-US" altLang="ko-KR" sz="1800" dirty="0" err="1">
                <a:latin typeface="+mj-lt"/>
                <a:ea typeface="돋움체" panose="020B0609000101010101" pitchFamily="49" charset="-127"/>
              </a:rPr>
              <a:t>chess_size</a:t>
            </a:r>
            <a:r>
              <a:rPr lang="en-US" altLang="ko-KR" sz="1800" dirty="0">
                <a:latin typeface="+mj-lt"/>
                <a:ea typeface="돋움체" panose="020B0609000101010101" pitchFamily="49" charset="-127"/>
              </a:rPr>
              <a:t>, corners, </a:t>
            </a:r>
            <a:r>
              <a:rPr lang="en-US" altLang="ko-KR" sz="1800" dirty="0">
                <a:solidFill>
                  <a:srgbClr val="2F4F4F"/>
                </a:solidFill>
                <a:latin typeface="+mj-lt"/>
                <a:ea typeface="돋움체" panose="020B0609000101010101" pitchFamily="49" charset="-127"/>
              </a:rPr>
              <a:t>CALIB_CB_ADAPTIVE_THRESH</a:t>
            </a:r>
            <a:r>
              <a:rPr lang="en-US" altLang="ko-KR" sz="1800" dirty="0">
                <a:latin typeface="+mj-lt"/>
                <a:ea typeface="돋움체" panose="020B0609000101010101" pitchFamily="49" charset="-127"/>
              </a:rPr>
              <a:t> | </a:t>
            </a:r>
            <a:r>
              <a:rPr lang="en-US" altLang="ko-KR" sz="1800" dirty="0">
                <a:solidFill>
                  <a:srgbClr val="2F4F4F"/>
                </a:solidFill>
                <a:latin typeface="+mj-lt"/>
                <a:ea typeface="돋움체" panose="020B0609000101010101" pitchFamily="49" charset="-127"/>
              </a:rPr>
              <a:t>CALIB_CB_FAST_CHECK</a:t>
            </a:r>
            <a:r>
              <a:rPr lang="en-US" altLang="ko-KR" sz="1800" dirty="0">
                <a:latin typeface="+mj-lt"/>
                <a:ea typeface="돋움체" panose="020B0609000101010101" pitchFamily="49" charset="-127"/>
              </a:rPr>
              <a:t> | </a:t>
            </a:r>
            <a:r>
              <a:rPr lang="en-US" altLang="ko-KR" sz="1800" dirty="0">
                <a:solidFill>
                  <a:srgbClr val="2F4F4F"/>
                </a:solidFill>
                <a:latin typeface="+mj-lt"/>
                <a:ea typeface="돋움체" panose="020B0609000101010101" pitchFamily="49" charset="-127"/>
              </a:rPr>
              <a:t>CALIB_CB_NORMALIZE_IMAGE</a:t>
            </a:r>
            <a:r>
              <a:rPr lang="en-US" altLang="ko-KR" sz="1800" dirty="0">
                <a:latin typeface="+mj-lt"/>
                <a:ea typeface="돋움체" panose="020B0609000101010101" pitchFamily="49" charset="-127"/>
              </a:rPr>
              <a:t>);</a:t>
            </a:r>
          </a:p>
          <a:p>
            <a:pPr lvl="3"/>
            <a:endParaRPr lang="en-US" altLang="ko-KR" sz="1800" dirty="0">
              <a:latin typeface="+mj-lt"/>
              <a:ea typeface="돋움체" panose="020B0609000101010101" pitchFamily="49" charset="-127"/>
            </a:endParaRPr>
          </a:p>
          <a:p>
            <a:pPr lvl="3"/>
            <a:r>
              <a:rPr lang="en-US" altLang="ko-KR" sz="1600" dirty="0">
                <a:solidFill>
                  <a:schemeClr val="accent6"/>
                </a:solidFill>
                <a:latin typeface="+mj-lt"/>
                <a:ea typeface="돋움체" panose="020B0609000101010101" pitchFamily="49" charset="-127"/>
              </a:rPr>
              <a:t>// found: Boolean result from findChessboardCorners</a:t>
            </a:r>
          </a:p>
          <a:p>
            <a:pPr lvl="3"/>
            <a:r>
              <a:rPr lang="en-US" altLang="ko-KR" sz="1800" b="1" dirty="0">
                <a:latin typeface="+mj-lt"/>
                <a:ea typeface="돋움체" panose="020B0609000101010101" pitchFamily="49" charset="-127"/>
              </a:rPr>
              <a:t>drawChessboardCorners</a:t>
            </a:r>
            <a:r>
              <a:rPr lang="en-US" altLang="ko-KR" sz="1800" dirty="0">
                <a:latin typeface="+mj-lt"/>
                <a:ea typeface="돋움체" panose="020B0609000101010101" pitchFamily="49" charset="-127"/>
              </a:rPr>
              <a:t>( </a:t>
            </a:r>
            <a:r>
              <a:rPr lang="en-US" altLang="ko-KR" sz="1800" dirty="0" err="1">
                <a:latin typeface="+mj-lt"/>
                <a:ea typeface="돋움체" panose="020B0609000101010101" pitchFamily="49" charset="-127"/>
              </a:rPr>
              <a:t>imgs</a:t>
            </a:r>
            <a:r>
              <a:rPr lang="en-US" altLang="ko-KR" sz="1800" dirty="0">
                <a:latin typeface="+mj-lt"/>
                <a:ea typeface="돋움체" panose="020B0609000101010101" pitchFamily="49" charset="-127"/>
              </a:rPr>
              <a:t>[</a:t>
            </a:r>
            <a:r>
              <a:rPr lang="en-US" altLang="ko-KR" sz="1800" dirty="0" err="1">
                <a:latin typeface="+mj-lt"/>
                <a:ea typeface="돋움체" panose="020B0609000101010101" pitchFamily="49" charset="-127"/>
              </a:rPr>
              <a:t>i</a:t>
            </a:r>
            <a:r>
              <a:rPr lang="en-US" altLang="ko-KR" sz="1800" dirty="0">
                <a:latin typeface="+mj-lt"/>
                <a:ea typeface="돋움체" panose="020B0609000101010101" pitchFamily="49" charset="-127"/>
              </a:rPr>
              <a:t>], </a:t>
            </a:r>
            <a:r>
              <a:rPr lang="en-US" altLang="ko-KR" sz="1800" dirty="0" err="1">
                <a:latin typeface="+mj-lt"/>
                <a:ea typeface="돋움체" panose="020B0609000101010101" pitchFamily="49" charset="-127"/>
              </a:rPr>
              <a:t>chess_size</a:t>
            </a:r>
            <a:r>
              <a:rPr lang="en-US" altLang="ko-KR" sz="1800" dirty="0">
                <a:latin typeface="+mj-lt"/>
                <a:ea typeface="돋움체" panose="020B0609000101010101" pitchFamily="49" charset="-127"/>
              </a:rPr>
              <a:t>, corners, found);</a:t>
            </a:r>
          </a:p>
          <a:p>
            <a:endParaRPr lang="en-US" altLang="ko-KR" sz="1800" dirty="0">
              <a:solidFill>
                <a:srgbClr val="008000"/>
              </a:solidFill>
              <a:latin typeface="+mj-lt"/>
              <a:ea typeface="돋움체" panose="020B0609000101010101" pitchFamily="49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317" y="4129609"/>
            <a:ext cx="2723051" cy="25711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336" y="4128523"/>
            <a:ext cx="2849888" cy="257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854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699" cy="69628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.2 Find the intrinsic matrix (10%)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7074330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25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0" y="640834"/>
            <a:ext cx="8370907" cy="3263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Given: 15 images, 1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.bmp ~ 15.bmp</a:t>
            </a:r>
            <a:endParaRPr lang="en-US" altLang="zh-TW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Q: 1) Find the intrinsic matrix </a:t>
            </a:r>
            <a:r>
              <a:rPr lang="en-US" alt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 2) Click button “3.2” and then show the result on the console 	 	window.</a:t>
            </a:r>
            <a:endParaRPr lang="en-US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endParaRPr lang="en-US" sz="2000" dirty="0">
              <a:solidFill>
                <a:srgbClr val="000000"/>
              </a:solidFill>
            </a:endParaRPr>
          </a:p>
          <a:p>
            <a:pPr marL="447675" indent="-3556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Output format:</a:t>
            </a:r>
            <a:endParaRPr sz="2000" dirty="0">
              <a:solidFill>
                <a:srgbClr val="000000"/>
              </a:solidFill>
            </a:endParaRPr>
          </a:p>
          <a:p>
            <a:pPr marL="447675" lvl="1" indent="-3556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q"/>
            </a:pPr>
            <a:endParaRPr lang="en-US" sz="2000" dirty="0">
              <a:solidFill>
                <a:srgbClr val="000000"/>
              </a:solidFill>
            </a:endParaRPr>
          </a:p>
          <a:p>
            <a:pPr marL="447675" lvl="1" indent="-3556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</a:rPr>
              <a:t>Hint: OpenCV Textbook Chapter 11</a:t>
            </a:r>
            <a:r>
              <a:rPr lang="zh-TW" altLang="en-US" sz="2000" dirty="0">
                <a:solidFill>
                  <a:srgbClr val="000000"/>
                </a:solidFill>
              </a:rPr>
              <a:t> </a:t>
            </a:r>
            <a:r>
              <a:rPr lang="en-US" altLang="zh-TW" sz="2000" dirty="0">
                <a:solidFill>
                  <a:srgbClr val="000000"/>
                </a:solidFill>
              </a:rPr>
              <a:t>(P.398 ~ p.400)</a:t>
            </a:r>
          </a:p>
        </p:txBody>
      </p:sp>
      <p:pic>
        <p:nvPicPr>
          <p:cNvPr id="134" name="Shape 134" descr="擷取.JPG"/>
          <p:cNvPicPr preferRelativeResize="0"/>
          <p:nvPr/>
        </p:nvPicPr>
        <p:blipFill rotWithShape="1">
          <a:blip r:embed="rId3">
            <a:alphaModFix/>
          </a:blip>
          <a:srcRect l="9460" t="14117" b="13746"/>
          <a:stretch/>
        </p:blipFill>
        <p:spPr>
          <a:xfrm>
            <a:off x="4258725" y="1075458"/>
            <a:ext cx="2489982" cy="103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 descr="擷取.JPG"/>
          <p:cNvPicPr preferRelativeResize="0"/>
          <p:nvPr/>
        </p:nvPicPr>
        <p:blipFill rotWithShape="1">
          <a:blip r:embed="rId4">
            <a:alphaModFix/>
          </a:blip>
          <a:srcRect r="2905"/>
          <a:stretch/>
        </p:blipFill>
        <p:spPr>
          <a:xfrm>
            <a:off x="2489024" y="2765352"/>
            <a:ext cx="4585306" cy="97373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336A13-7362-4C04-8CA4-EDE960AF258F}"/>
              </a:ext>
            </a:extLst>
          </p:cNvPr>
          <p:cNvSpPr/>
          <p:nvPr/>
        </p:nvSpPr>
        <p:spPr>
          <a:xfrm>
            <a:off x="7074330" y="3121223"/>
            <a:ext cx="16065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(Just an example)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1FCCD2-9C8D-40B2-9085-EB2E7E1A72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456" t="16239" r="2647" b="55294"/>
          <a:stretch/>
        </p:blipFill>
        <p:spPr>
          <a:xfrm>
            <a:off x="2651751" y="4545068"/>
            <a:ext cx="3705159" cy="197564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BFF2EFB-E41C-4C8A-B7F5-55BCD990D07E}"/>
              </a:ext>
            </a:extLst>
          </p:cNvPr>
          <p:cNvSpPr/>
          <p:nvPr/>
        </p:nvSpPr>
        <p:spPr>
          <a:xfrm>
            <a:off x="3100734" y="5716594"/>
            <a:ext cx="2072157" cy="6675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31728" cy="69628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.2 Find the intrinsic matrix (10</a:t>
            </a: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%) : Answer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	     </a:t>
            </a:r>
            <a:r>
              <a:rPr lang="en-US" sz="24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(Chang)</a:t>
            </a:r>
            <a:endParaRPr lang="en-US" sz="2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7074330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26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0" y="640834"/>
            <a:ext cx="8370907" cy="1205551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Given: 15 images, 1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.bmp ~ 15.bmp</a:t>
            </a:r>
            <a:endParaRPr lang="en-US" altLang="zh-TW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Q:  Find the intrinsic matrix </a:t>
            </a:r>
            <a:r>
              <a:rPr lang="en-US" alt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endParaRPr lang="en-U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endParaRPr lang="en-US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Answer:</a:t>
            </a:r>
            <a:endParaRPr lang="en-US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51691" y="2228635"/>
            <a:ext cx="878003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800" b="1" dirty="0">
              <a:latin typeface="+mj-lt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chemeClr val="accent6"/>
                </a:solidFill>
                <a:latin typeface="+mj-lt"/>
                <a:ea typeface="돋움체" panose="020B0609000101010101" pitchFamily="49" charset="-127"/>
              </a:rPr>
              <a:t>//</a:t>
            </a:r>
            <a:r>
              <a:rPr lang="en-US" altLang="ko-KR" sz="1600" b="1" dirty="0">
                <a:solidFill>
                  <a:schemeClr val="accent6"/>
                </a:solidFill>
                <a:latin typeface="+mj-lt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chemeClr val="accent6"/>
                </a:solidFill>
                <a:latin typeface="+mj-lt"/>
                <a:ea typeface="돋움체" panose="020B0609000101010101" pitchFamily="49" charset="-127"/>
              </a:rPr>
              <a:t>object_points</a:t>
            </a:r>
            <a:r>
              <a:rPr lang="en-US" altLang="ko-KR" sz="1600" dirty="0">
                <a:solidFill>
                  <a:schemeClr val="accent6"/>
                </a:solidFill>
                <a:latin typeface="+mj-lt"/>
                <a:ea typeface="돋움체" panose="020B0609000101010101" pitchFamily="49" charset="-127"/>
              </a:rPr>
              <a:t>: vectors of calibration pattern points</a:t>
            </a:r>
          </a:p>
          <a:p>
            <a:r>
              <a:rPr lang="en-US" altLang="ko-KR" sz="1600" dirty="0">
                <a:solidFill>
                  <a:schemeClr val="accent6"/>
                </a:solidFill>
                <a:latin typeface="+mj-lt"/>
                <a:ea typeface="돋움체" panose="020B0609000101010101" pitchFamily="49" charset="-127"/>
              </a:rPr>
              <a:t>// </a:t>
            </a:r>
            <a:r>
              <a:rPr lang="en-US" altLang="ko-KR" sz="1600" dirty="0" err="1">
                <a:solidFill>
                  <a:schemeClr val="accent6"/>
                </a:solidFill>
                <a:latin typeface="+mj-lt"/>
                <a:ea typeface="돋움체" panose="020B0609000101010101" pitchFamily="49" charset="-127"/>
              </a:rPr>
              <a:t>image_points</a:t>
            </a:r>
            <a:r>
              <a:rPr lang="en-US" altLang="ko-KR" sz="1600" dirty="0">
                <a:solidFill>
                  <a:schemeClr val="accent6"/>
                </a:solidFill>
                <a:latin typeface="+mj-lt"/>
                <a:ea typeface="돋움체" panose="020B0609000101010101" pitchFamily="49" charset="-127"/>
              </a:rPr>
              <a:t>: vectors of the projections of calibration pattern points</a:t>
            </a:r>
          </a:p>
          <a:p>
            <a:endParaRPr lang="en-US" altLang="ko-KR" sz="1800" dirty="0">
              <a:latin typeface="+mj-lt"/>
              <a:ea typeface="돋움체" panose="020B0609000101010101" pitchFamily="49" charset="-127"/>
            </a:endParaRPr>
          </a:p>
          <a:p>
            <a:r>
              <a:rPr lang="en-US" altLang="ko-KR" sz="1800" b="1" dirty="0" err="1">
                <a:latin typeface="+mj-lt"/>
                <a:ea typeface="돋움체" panose="020B0609000101010101" pitchFamily="49" charset="-127"/>
              </a:rPr>
              <a:t>calibrateCamera</a:t>
            </a:r>
            <a:r>
              <a:rPr lang="en-US" altLang="ko-KR" sz="1800" dirty="0">
                <a:latin typeface="+mj-lt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latin typeface="+mj-lt"/>
                <a:ea typeface="돋움체" panose="020B0609000101010101" pitchFamily="49" charset="-127"/>
              </a:rPr>
              <a:t>object_points</a:t>
            </a:r>
            <a:r>
              <a:rPr lang="en-US" altLang="ko-KR" sz="1800" dirty="0">
                <a:latin typeface="+mj-lt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latin typeface="+mj-lt"/>
                <a:ea typeface="돋움체" panose="020B0609000101010101" pitchFamily="49" charset="-127"/>
              </a:rPr>
              <a:t>image_points</a:t>
            </a:r>
            <a:r>
              <a:rPr lang="en-US" altLang="ko-KR" sz="1800" dirty="0">
                <a:latin typeface="+mj-lt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latin typeface="+mj-lt"/>
                <a:ea typeface="돋움체" panose="020B0609000101010101" pitchFamily="49" charset="-127"/>
              </a:rPr>
              <a:t>chess_size</a:t>
            </a:r>
            <a:r>
              <a:rPr lang="en-US" altLang="ko-KR" sz="1800" dirty="0">
                <a:latin typeface="+mj-lt"/>
                <a:ea typeface="돋움체" panose="020B0609000101010101" pitchFamily="49" charset="-127"/>
              </a:rPr>
              <a:t>, </a:t>
            </a:r>
            <a:r>
              <a:rPr lang="en-US" altLang="ko-KR" sz="1800" b="1" dirty="0">
                <a:solidFill>
                  <a:srgbClr val="FF0000"/>
                </a:solidFill>
                <a:latin typeface="+mj-lt"/>
                <a:ea typeface="돋움체" panose="020B0609000101010101" pitchFamily="49" charset="-127"/>
              </a:rPr>
              <a:t>intrinsic</a:t>
            </a:r>
            <a:r>
              <a:rPr lang="en-US" altLang="ko-KR" sz="1800" dirty="0">
                <a:latin typeface="+mj-lt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latin typeface="+mj-lt"/>
                <a:ea typeface="돋움체" panose="020B0609000101010101" pitchFamily="49" charset="-127"/>
              </a:rPr>
              <a:t>distCoeffs</a:t>
            </a:r>
            <a:r>
              <a:rPr lang="en-US" altLang="ko-KR" sz="1800" dirty="0">
                <a:latin typeface="+mj-lt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latin typeface="+mj-lt"/>
                <a:ea typeface="돋움체" panose="020B0609000101010101" pitchFamily="49" charset="-127"/>
              </a:rPr>
              <a:t>rvecs</a:t>
            </a:r>
            <a:r>
              <a:rPr lang="en-US" altLang="ko-KR" sz="1800" dirty="0">
                <a:latin typeface="+mj-lt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latin typeface="+mj-lt"/>
                <a:ea typeface="돋움체" panose="020B0609000101010101" pitchFamily="49" charset="-127"/>
              </a:rPr>
              <a:t>tvecs</a:t>
            </a:r>
            <a:r>
              <a:rPr lang="en-US" altLang="ko-KR" sz="1800" dirty="0">
                <a:latin typeface="+mj-lt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latin typeface="+mj-lt"/>
              </a:rPr>
              <a:t>cout &lt;&lt; intrinsic &lt;&lt; </a:t>
            </a:r>
            <a:r>
              <a:rPr lang="en-US" altLang="ko-KR" sz="1800" dirty="0" err="1">
                <a:latin typeface="+mj-lt"/>
              </a:rPr>
              <a:t>endl</a:t>
            </a:r>
            <a:r>
              <a:rPr lang="en-US" altLang="ko-KR" sz="1800" dirty="0">
                <a:latin typeface="+mj-lt"/>
              </a:rPr>
              <a:t>;</a:t>
            </a:r>
            <a:endParaRPr lang="ko-KR" altLang="en-US" sz="1800" dirty="0">
              <a:latin typeface="+mj-lt"/>
            </a:endParaRPr>
          </a:p>
        </p:txBody>
      </p:sp>
      <p:pic>
        <p:nvPicPr>
          <p:cNvPr id="12" name="Shape 134" descr="擷取.JPG"/>
          <p:cNvPicPr preferRelativeResize="0"/>
          <p:nvPr/>
        </p:nvPicPr>
        <p:blipFill rotWithShape="1">
          <a:blip r:embed="rId3">
            <a:alphaModFix/>
          </a:blip>
          <a:srcRect l="9460" t="14117" b="13746"/>
          <a:stretch/>
        </p:blipFill>
        <p:spPr>
          <a:xfrm>
            <a:off x="4258725" y="1075458"/>
            <a:ext cx="2489982" cy="103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1">
            <a:extLst>
              <a:ext uri="{FF2B5EF4-FFF2-40B4-BE49-F238E27FC236}">
                <a16:creationId xmlns:a16="http://schemas.microsoft.com/office/drawing/2014/main" id="{517421EE-A5FE-4147-BF65-E071E144E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684" y="4795605"/>
            <a:ext cx="6811352" cy="117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351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0" y="8982"/>
            <a:ext cx="7886699" cy="62764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.3 Find the extrinsic matrix (10%)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7035646" y="6574867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27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0" y="603129"/>
            <a:ext cx="8997696" cy="443951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Given: intrinsic parameters, distortion coefficients, and the list of 15 images</a:t>
            </a:r>
            <a:endParaRPr lang="en-US" altLang="zh-TW" sz="2000" dirty="0"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Q: 1) Find the extrinsic matrix of the chessboard for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of the 15 images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2) Click </a:t>
            </a:r>
            <a:r>
              <a:rPr lang="en-US" alt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button “3.3” and then show the result on the console window.</a:t>
            </a: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Output format:</a:t>
            </a:r>
            <a:endParaRPr lang="en-US" altLang="zh-TW" sz="20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                                                            </a:t>
            </a:r>
            <a:endParaRPr sz="2000" dirty="0">
              <a:solidFill>
                <a:srgbClr val="000000"/>
              </a:solidFill>
            </a:endParaRPr>
          </a:p>
          <a:p>
            <a:pPr marL="0" lvl="1" indent="0"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</a:rPr>
              <a:t> </a:t>
            </a:r>
          </a:p>
          <a:p>
            <a:pPr marL="342900" lvl="1" indent="-342900"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</a:rPr>
              <a:t>Hint: OpenCV Textbook Chapter 11, </a:t>
            </a:r>
            <a:r>
              <a:rPr lang="en-US" altLang="zh-TW" sz="2000" dirty="0"/>
              <a:t>p.370~402 </a:t>
            </a:r>
            <a:endParaRPr lang="en-US" sz="2000" dirty="0">
              <a:solidFill>
                <a:srgbClr val="000000"/>
              </a:solidFill>
            </a:endParaRPr>
          </a:p>
          <a:p>
            <a:pPr marL="0" lvl="1" indent="0">
              <a:buClr>
                <a:srgbClr val="000000"/>
              </a:buClr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143" name="Shape 143" descr="擷取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8438" y="1222568"/>
            <a:ext cx="2261732" cy="1014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 descr="擷取.JPG"/>
          <p:cNvPicPr preferRelativeResize="0"/>
          <p:nvPr/>
        </p:nvPicPr>
        <p:blipFill rotWithShape="1">
          <a:blip r:embed="rId4">
            <a:alphaModFix/>
          </a:blip>
          <a:srcRect t="6147" r="2838"/>
          <a:stretch/>
        </p:blipFill>
        <p:spPr>
          <a:xfrm>
            <a:off x="2092622" y="2719285"/>
            <a:ext cx="5033168" cy="94416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90A197-E7CB-4558-B723-32DC6C246427}"/>
              </a:ext>
            </a:extLst>
          </p:cNvPr>
          <p:cNvSpPr/>
          <p:nvPr/>
        </p:nvSpPr>
        <p:spPr>
          <a:xfrm>
            <a:off x="7391166" y="3083703"/>
            <a:ext cx="16065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(Just an example)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1677F7-FFFE-41DA-8E92-D49A052D69B2}"/>
              </a:ext>
            </a:extLst>
          </p:cNvPr>
          <p:cNvSpPr/>
          <p:nvPr/>
        </p:nvSpPr>
        <p:spPr>
          <a:xfrm>
            <a:off x="869984" y="4060234"/>
            <a:ext cx="4058632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/>
              <a:t>(1) List of numbers: 1~15</a:t>
            </a:r>
          </a:p>
          <a:p>
            <a:r>
              <a:rPr lang="en-US" dirty="0"/>
              <a:t>(2) Select 1, then 1.bmp will be used, and so 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4E8ABC-3AAB-441D-9214-EF5DA2D3EF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348" t="45127" r="5989" b="22405"/>
          <a:stretch/>
        </p:blipFill>
        <p:spPr>
          <a:xfrm>
            <a:off x="5614416" y="4458470"/>
            <a:ext cx="3065418" cy="225330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0F05A6C-F486-42ED-880A-C2F26E49A81E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4928616" y="4321844"/>
            <a:ext cx="1371600" cy="9542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0" y="8982"/>
            <a:ext cx="9093046" cy="62764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.3 Find the extrinsic matrix (10</a:t>
            </a: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%) : Answer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-US" sz="24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(Chang)</a:t>
            </a:r>
            <a:endParaRPr lang="en-US" sz="2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7035646" y="6574867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28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0" y="603129"/>
            <a:ext cx="8997696" cy="2094721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Given: intrinsic parameters, distortion coefficients, and the list of 15 images</a:t>
            </a:r>
            <a:endParaRPr lang="en-US" altLang="zh-TW" sz="2000" dirty="0"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Q: Find the extrinsic matrix of the chessboard for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of the 15 images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endParaRPr lang="en-U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endParaRPr lang="en-US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endParaRPr lang="en-U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endParaRPr lang="en-US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Answer:</a:t>
            </a:r>
            <a:endParaRPr lang="en-US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Shape 143" descr="擷取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8438" y="1222568"/>
            <a:ext cx="2261732" cy="101437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/>
          <p:cNvSpPr/>
          <p:nvPr/>
        </p:nvSpPr>
        <p:spPr>
          <a:xfrm>
            <a:off x="329962" y="2697850"/>
            <a:ext cx="855026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  <a:latin typeface="+mj-lt"/>
                <a:ea typeface="돋움체" panose="020B0609000101010101" pitchFamily="49" charset="-127"/>
              </a:rPr>
              <a:t>// </a:t>
            </a:r>
            <a:r>
              <a:rPr lang="en-US" altLang="ko-KR" sz="1600" dirty="0" err="1">
                <a:solidFill>
                  <a:schemeClr val="accent6"/>
                </a:solidFill>
                <a:latin typeface="+mj-lt"/>
                <a:ea typeface="돋움체" panose="020B0609000101010101" pitchFamily="49" charset="-127"/>
              </a:rPr>
              <a:t>tvecs</a:t>
            </a:r>
            <a:r>
              <a:rPr lang="en-US" altLang="ko-KR" sz="1600" dirty="0">
                <a:solidFill>
                  <a:schemeClr val="accent6"/>
                </a:solidFill>
                <a:latin typeface="+mj-lt"/>
                <a:ea typeface="돋움체" panose="020B0609000101010101" pitchFamily="49" charset="-127"/>
              </a:rPr>
              <a:t>: translation vectors, </a:t>
            </a:r>
            <a:r>
              <a:rPr lang="en-US" altLang="ko-KR" sz="1600" dirty="0" err="1">
                <a:solidFill>
                  <a:schemeClr val="accent6"/>
                </a:solidFill>
                <a:latin typeface="+mj-lt"/>
                <a:ea typeface="돋움체" panose="020B0609000101010101" pitchFamily="49" charset="-127"/>
              </a:rPr>
              <a:t>rvecs</a:t>
            </a:r>
            <a:r>
              <a:rPr lang="en-US" altLang="ko-KR" sz="1600" dirty="0">
                <a:solidFill>
                  <a:schemeClr val="accent6"/>
                </a:solidFill>
                <a:latin typeface="+mj-lt"/>
                <a:ea typeface="돋움체" panose="020B0609000101010101" pitchFamily="49" charset="-127"/>
              </a:rPr>
              <a:t>: rotation vectors</a:t>
            </a:r>
          </a:p>
          <a:p>
            <a:endParaRPr lang="en-US" altLang="ko-KR" sz="1800" dirty="0">
              <a:solidFill>
                <a:srgbClr val="2B91AF"/>
              </a:solidFill>
              <a:latin typeface="+mj-lt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2B91AF"/>
                </a:solidFill>
                <a:latin typeface="+mj-lt"/>
                <a:ea typeface="돋움체" panose="020B0609000101010101" pitchFamily="49" charset="-127"/>
              </a:rPr>
              <a:t>Mat</a:t>
            </a:r>
            <a:r>
              <a:rPr lang="en-US" altLang="ko-KR" sz="1800" dirty="0">
                <a:latin typeface="+mj-lt"/>
                <a:ea typeface="돋움체" panose="020B0609000101010101" pitchFamily="49" charset="-127"/>
              </a:rPr>
              <a:t> R, T = </a:t>
            </a:r>
            <a:r>
              <a:rPr lang="en-US" altLang="ko-KR" sz="1800" dirty="0" err="1">
                <a:latin typeface="+mj-lt"/>
                <a:ea typeface="돋움체" panose="020B0609000101010101" pitchFamily="49" charset="-127"/>
              </a:rPr>
              <a:t>tvecs</a:t>
            </a:r>
            <a:r>
              <a:rPr lang="en-US" altLang="ko-KR" sz="1800" dirty="0">
                <a:solidFill>
                  <a:srgbClr val="008080"/>
                </a:solidFill>
                <a:latin typeface="+mj-lt"/>
                <a:ea typeface="돋움체" panose="020B0609000101010101" pitchFamily="49" charset="-127"/>
              </a:rPr>
              <a:t>[</a:t>
            </a:r>
            <a:r>
              <a:rPr lang="en-US" altLang="ko-KR" sz="1800" dirty="0" err="1">
                <a:latin typeface="+mj-lt"/>
                <a:ea typeface="돋움체" panose="020B0609000101010101" pitchFamily="49" charset="-127"/>
              </a:rPr>
              <a:t>num_img</a:t>
            </a:r>
            <a:r>
              <a:rPr lang="en-US" altLang="ko-KR" sz="1800" dirty="0">
                <a:solidFill>
                  <a:srgbClr val="008080"/>
                </a:solidFill>
                <a:latin typeface="+mj-lt"/>
                <a:ea typeface="돋움체" panose="020B0609000101010101" pitchFamily="49" charset="-127"/>
              </a:rPr>
              <a:t>], </a:t>
            </a:r>
            <a:r>
              <a:rPr lang="en-US" altLang="ko-KR" sz="1800" dirty="0">
                <a:solidFill>
                  <a:schemeClr val="tx1"/>
                </a:solidFill>
                <a:latin typeface="+mj-lt"/>
                <a:ea typeface="돋움체" panose="020B0609000101010101" pitchFamily="49" charset="-127"/>
              </a:rPr>
              <a:t>RT</a:t>
            </a:r>
            <a:r>
              <a:rPr lang="en-US" altLang="ko-KR" sz="1800" dirty="0">
                <a:latin typeface="+mj-lt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800" dirty="0">
                <a:latin typeface="+mj-lt"/>
                <a:ea typeface="돋움체" panose="020B0609000101010101" pitchFamily="49" charset="-127"/>
              </a:rPr>
              <a:t>Rodrigues(</a:t>
            </a:r>
            <a:r>
              <a:rPr lang="en-US" altLang="ko-KR" sz="1800" dirty="0" err="1">
                <a:latin typeface="+mj-lt"/>
                <a:ea typeface="돋움체" panose="020B0609000101010101" pitchFamily="49" charset="-127"/>
              </a:rPr>
              <a:t>rvecs</a:t>
            </a:r>
            <a:r>
              <a:rPr lang="en-US" altLang="ko-KR" sz="1800" dirty="0">
                <a:solidFill>
                  <a:srgbClr val="008080"/>
                </a:solidFill>
                <a:latin typeface="+mj-lt"/>
                <a:ea typeface="돋움체" panose="020B0609000101010101" pitchFamily="49" charset="-127"/>
              </a:rPr>
              <a:t>[</a:t>
            </a:r>
            <a:r>
              <a:rPr lang="en-US" altLang="ko-KR" sz="1800" dirty="0" err="1">
                <a:latin typeface="+mj-lt"/>
                <a:ea typeface="돋움체" panose="020B0609000101010101" pitchFamily="49" charset="-127"/>
              </a:rPr>
              <a:t>num_img</a:t>
            </a:r>
            <a:r>
              <a:rPr lang="en-US" altLang="ko-KR" sz="1800" dirty="0">
                <a:solidFill>
                  <a:srgbClr val="008080"/>
                </a:solidFill>
                <a:latin typeface="+mj-lt"/>
                <a:ea typeface="돋움체" panose="020B0609000101010101" pitchFamily="49" charset="-127"/>
              </a:rPr>
              <a:t>]</a:t>
            </a:r>
            <a:r>
              <a:rPr lang="en-US" altLang="ko-KR" sz="1800" dirty="0">
                <a:latin typeface="+mj-lt"/>
                <a:ea typeface="돋움체" panose="020B0609000101010101" pitchFamily="49" charset="-127"/>
              </a:rPr>
              <a:t>,R);</a:t>
            </a:r>
          </a:p>
          <a:p>
            <a:r>
              <a:rPr lang="en-US" altLang="ko-KR" sz="1800" dirty="0" err="1">
                <a:latin typeface="+mj-lt"/>
                <a:ea typeface="돋움체" panose="020B0609000101010101" pitchFamily="49" charset="-127"/>
              </a:rPr>
              <a:t>hconcat</a:t>
            </a:r>
            <a:r>
              <a:rPr lang="en-US" altLang="ko-KR" sz="1800" dirty="0">
                <a:latin typeface="+mj-lt"/>
                <a:ea typeface="돋움체" panose="020B0609000101010101" pitchFamily="49" charset="-127"/>
              </a:rPr>
              <a:t>(R, T, </a:t>
            </a:r>
            <a:r>
              <a:rPr lang="en-US" altLang="ko-KR" sz="1800" dirty="0">
                <a:solidFill>
                  <a:schemeClr val="tx1"/>
                </a:solidFill>
                <a:latin typeface="+mj-lt"/>
                <a:ea typeface="돋움체" panose="020B0609000101010101" pitchFamily="49" charset="-127"/>
              </a:rPr>
              <a:t>RT</a:t>
            </a:r>
            <a:r>
              <a:rPr lang="en-US" altLang="ko-KR" sz="1800" dirty="0">
                <a:latin typeface="+mj-lt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latin typeface="+mj-lt"/>
                <a:ea typeface="돋움체" panose="020B0609000101010101" pitchFamily="49" charset="-127"/>
              </a:rPr>
              <a:t>cout </a:t>
            </a:r>
            <a:r>
              <a:rPr lang="en-US" altLang="ko-KR" sz="1800" dirty="0">
                <a:solidFill>
                  <a:srgbClr val="008080"/>
                </a:solidFill>
                <a:latin typeface="+mj-lt"/>
                <a:ea typeface="돋움체" panose="020B0609000101010101" pitchFamily="49" charset="-127"/>
              </a:rPr>
              <a:t>&lt;&lt;</a:t>
            </a:r>
            <a:r>
              <a:rPr lang="en-US" altLang="ko-KR" sz="1800" dirty="0">
                <a:latin typeface="+mj-lt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chemeClr val="tx1"/>
                </a:solidFill>
                <a:latin typeface="+mj-lt"/>
                <a:ea typeface="돋움체" panose="020B0609000101010101" pitchFamily="49" charset="-127"/>
              </a:rPr>
              <a:t>RT</a:t>
            </a:r>
            <a:r>
              <a:rPr lang="en-US" altLang="ko-KR" sz="1800" dirty="0">
                <a:latin typeface="+mj-lt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8080"/>
                </a:solidFill>
                <a:latin typeface="+mj-lt"/>
                <a:ea typeface="돋움체" panose="020B0609000101010101" pitchFamily="49" charset="-127"/>
              </a:rPr>
              <a:t>&lt;&lt; </a:t>
            </a:r>
            <a:r>
              <a:rPr lang="en-US" altLang="ko-KR" sz="1800" dirty="0" err="1">
                <a:latin typeface="+mj-lt"/>
                <a:ea typeface="돋움체" panose="020B0609000101010101" pitchFamily="49" charset="-127"/>
              </a:rPr>
              <a:t>endl</a:t>
            </a:r>
            <a:r>
              <a:rPr lang="en-US" altLang="ko-KR" sz="1800" dirty="0">
                <a:latin typeface="+mj-lt"/>
                <a:ea typeface="돋움체" panose="020B0609000101010101" pitchFamily="49" charset="-127"/>
              </a:rPr>
              <a:t>;</a:t>
            </a:r>
            <a:endParaRPr lang="ko-KR" altLang="en-US" sz="1800" dirty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6930" y="2948038"/>
            <a:ext cx="2066925" cy="1781175"/>
          </a:xfrm>
          <a:prstGeom prst="rect">
            <a:avLst/>
          </a:prstGeom>
        </p:spPr>
      </p:pic>
      <p:pic>
        <p:nvPicPr>
          <p:cNvPr id="9" name="그림 2">
            <a:extLst>
              <a:ext uri="{FF2B5EF4-FFF2-40B4-BE49-F238E27FC236}">
                <a16:creationId xmlns:a16="http://schemas.microsoft.com/office/drawing/2014/main" id="{A3B68043-083B-4683-BC1D-1729AD0BC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154" y="5138071"/>
            <a:ext cx="7133883" cy="102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840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69197" y="27005"/>
            <a:ext cx="7886699" cy="64050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.4 Find the distortion matrix (10%)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7018319" y="6557152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29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9197" y="626524"/>
            <a:ext cx="8802769" cy="337516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Given: 15 images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Q: 1) Find the distortion matrix: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2) Click </a:t>
            </a:r>
            <a:r>
              <a:rPr lang="en-US" alt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button “3.4” to show the result on the console window.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Output format:                                                                        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</a:rPr>
              <a:t>							       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 Hint:</a:t>
            </a: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Distortion can be founded simultaneously with intrinsic parameters</a:t>
            </a: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OpenCV Textbook Chapter 11 (P.398 ~ p.400)</a:t>
            </a:r>
          </a:p>
        </p:txBody>
      </p:sp>
      <p:pic>
        <p:nvPicPr>
          <p:cNvPr id="152" name="Shape 152" descr="擷取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913" y="910774"/>
            <a:ext cx="2050256" cy="421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 descr="擷取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9952" y="1677722"/>
            <a:ext cx="5493064" cy="4214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0D66CD-2296-419A-9CD8-5AB318EB2EB1}"/>
              </a:ext>
            </a:extLst>
          </p:cNvPr>
          <p:cNvSpPr/>
          <p:nvPr/>
        </p:nvSpPr>
        <p:spPr>
          <a:xfrm>
            <a:off x="7905893" y="1626852"/>
            <a:ext cx="11689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</a:pPr>
            <a:r>
              <a:rPr lang="en-US" altLang="zh-TW" dirty="0"/>
              <a:t>(Just </a:t>
            </a:r>
          </a:p>
          <a:p>
            <a:pPr>
              <a:buClr>
                <a:srgbClr val="000000"/>
              </a:buClr>
            </a:pPr>
            <a:r>
              <a:rPr lang="en-US" altLang="zh-TW" dirty="0"/>
              <a:t>an example)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EFBB28-2795-40EC-8150-77028720E4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590" t="78060" r="14653" b="7598"/>
          <a:stretch/>
        </p:blipFill>
        <p:spPr>
          <a:xfrm>
            <a:off x="477272" y="3429000"/>
            <a:ext cx="2277907" cy="99528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0" y="6549"/>
            <a:ext cx="7886699" cy="60542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Notices (2/2)</a:t>
            </a:r>
            <a:endParaRPr lang="en-US" sz="28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3</a:t>
            </a:fld>
            <a:endParaRPr 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36B0FDB-5F82-4B18-8B2E-80ECBF69D58D}"/>
              </a:ext>
            </a:extLst>
          </p:cNvPr>
          <p:cNvSpPr txBox="1">
            <a:spLocks/>
          </p:cNvSpPr>
          <p:nvPr/>
        </p:nvSpPr>
        <p:spPr>
          <a:xfrm>
            <a:off x="146850" y="611976"/>
            <a:ext cx="8850299" cy="45089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C++ (check MFC guide in ftp)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OpenCV 3.3.1 (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https://opencv.org/release.html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Visual Studio 2015 (download  from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http://www.cc.ncku.edu.tw/download/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UI framework: MFC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Python (check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pyqty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guide om ftp)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opencv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-python (3.4.3.18)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Python 3.6.5 (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https://www.python.org/downloads/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UI framework: pyqt5 (5.11.3)</a:t>
            </a:r>
          </a:p>
          <a:p>
            <a:pPr marL="13335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69197" y="27005"/>
            <a:ext cx="9005606" cy="64050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.4 Find the distortion matrix (10%): Answer   </a:t>
            </a:r>
            <a:r>
              <a:rPr lang="en-US" sz="24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(Chang)</a:t>
            </a:r>
            <a:endParaRPr lang="en-US" sz="2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7018319" y="6557152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30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9197" y="626524"/>
            <a:ext cx="8802769" cy="271455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Given: 15 images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Q: Find the distortion matrix: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endParaRPr lang="en-U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endParaRPr lang="en-US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endParaRPr lang="en-U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Answer: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Shape 152" descr="擷取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913" y="910774"/>
            <a:ext cx="2050256" cy="42148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직사각형 13"/>
          <p:cNvSpPr/>
          <p:nvPr/>
        </p:nvSpPr>
        <p:spPr>
          <a:xfrm>
            <a:off x="351691" y="2509990"/>
            <a:ext cx="878003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800" b="1" dirty="0">
              <a:latin typeface="+mj-lt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chemeClr val="accent6"/>
                </a:solidFill>
                <a:latin typeface="+mj-lt"/>
                <a:ea typeface="돋움체" panose="020B0609000101010101" pitchFamily="49" charset="-127"/>
              </a:rPr>
              <a:t>//</a:t>
            </a:r>
            <a:r>
              <a:rPr lang="en-US" altLang="ko-KR" sz="1600" b="1" dirty="0">
                <a:solidFill>
                  <a:schemeClr val="accent6"/>
                </a:solidFill>
                <a:latin typeface="+mj-lt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chemeClr val="accent6"/>
                </a:solidFill>
                <a:latin typeface="+mj-lt"/>
                <a:ea typeface="돋움체" panose="020B0609000101010101" pitchFamily="49" charset="-127"/>
              </a:rPr>
              <a:t>object_points</a:t>
            </a:r>
            <a:r>
              <a:rPr lang="en-US" altLang="ko-KR" sz="1600" dirty="0">
                <a:solidFill>
                  <a:schemeClr val="accent6"/>
                </a:solidFill>
                <a:latin typeface="+mj-lt"/>
                <a:ea typeface="돋움체" panose="020B0609000101010101" pitchFamily="49" charset="-127"/>
              </a:rPr>
              <a:t>: vectors of calibration pattern points</a:t>
            </a:r>
          </a:p>
          <a:p>
            <a:r>
              <a:rPr lang="en-US" altLang="ko-KR" sz="1600" dirty="0">
                <a:solidFill>
                  <a:schemeClr val="accent6"/>
                </a:solidFill>
                <a:latin typeface="+mj-lt"/>
                <a:ea typeface="돋움체" panose="020B0609000101010101" pitchFamily="49" charset="-127"/>
              </a:rPr>
              <a:t>// </a:t>
            </a:r>
            <a:r>
              <a:rPr lang="en-US" altLang="ko-KR" sz="1600" dirty="0" err="1">
                <a:solidFill>
                  <a:schemeClr val="accent6"/>
                </a:solidFill>
                <a:latin typeface="+mj-lt"/>
                <a:ea typeface="돋움체" panose="020B0609000101010101" pitchFamily="49" charset="-127"/>
              </a:rPr>
              <a:t>image_points</a:t>
            </a:r>
            <a:r>
              <a:rPr lang="en-US" altLang="ko-KR" sz="1600" dirty="0">
                <a:solidFill>
                  <a:schemeClr val="accent6"/>
                </a:solidFill>
                <a:latin typeface="+mj-lt"/>
                <a:ea typeface="돋움체" panose="020B0609000101010101" pitchFamily="49" charset="-127"/>
              </a:rPr>
              <a:t>: vectors of the projections of calibration pattern points</a:t>
            </a:r>
          </a:p>
          <a:p>
            <a:endParaRPr lang="en-US" altLang="ko-KR" sz="1800" dirty="0">
              <a:latin typeface="+mj-lt"/>
              <a:ea typeface="돋움체" panose="020B0609000101010101" pitchFamily="49" charset="-127"/>
            </a:endParaRPr>
          </a:p>
          <a:p>
            <a:r>
              <a:rPr lang="en-US" altLang="ko-KR" sz="1800" b="1" dirty="0" err="1">
                <a:latin typeface="+mj-lt"/>
                <a:ea typeface="돋움체" panose="020B0609000101010101" pitchFamily="49" charset="-127"/>
              </a:rPr>
              <a:t>calibrateCamera</a:t>
            </a:r>
            <a:r>
              <a:rPr lang="en-US" altLang="ko-KR" sz="1800" dirty="0">
                <a:latin typeface="+mj-lt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latin typeface="+mj-lt"/>
                <a:ea typeface="돋움체" panose="020B0609000101010101" pitchFamily="49" charset="-127"/>
              </a:rPr>
              <a:t>object_points</a:t>
            </a:r>
            <a:r>
              <a:rPr lang="en-US" altLang="ko-KR" sz="1800" dirty="0">
                <a:latin typeface="+mj-lt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latin typeface="+mj-lt"/>
                <a:ea typeface="돋움체" panose="020B0609000101010101" pitchFamily="49" charset="-127"/>
              </a:rPr>
              <a:t>image_points</a:t>
            </a:r>
            <a:r>
              <a:rPr lang="en-US" altLang="ko-KR" sz="1800" dirty="0">
                <a:latin typeface="+mj-lt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latin typeface="+mj-lt"/>
                <a:ea typeface="돋움체" panose="020B0609000101010101" pitchFamily="49" charset="-127"/>
              </a:rPr>
              <a:t>chess_size</a:t>
            </a:r>
            <a:r>
              <a:rPr lang="en-US" altLang="ko-KR" sz="1800" dirty="0">
                <a:latin typeface="+mj-lt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chemeClr val="tx1"/>
                </a:solidFill>
                <a:latin typeface="+mj-lt"/>
                <a:ea typeface="돋움체" panose="020B0609000101010101" pitchFamily="49" charset="-127"/>
              </a:rPr>
              <a:t>intrinsic</a:t>
            </a:r>
            <a:r>
              <a:rPr lang="en-US" altLang="ko-KR" sz="1800" dirty="0">
                <a:latin typeface="+mj-lt"/>
                <a:ea typeface="돋움체" panose="020B0609000101010101" pitchFamily="49" charset="-127"/>
              </a:rPr>
              <a:t>, </a:t>
            </a:r>
            <a:r>
              <a:rPr lang="en-US" altLang="ko-KR" sz="1800" b="1" dirty="0" err="1">
                <a:solidFill>
                  <a:srgbClr val="FF0000"/>
                </a:solidFill>
                <a:latin typeface="+mj-lt"/>
                <a:ea typeface="돋움체" panose="020B0609000101010101" pitchFamily="49" charset="-127"/>
              </a:rPr>
              <a:t>distCoeffs</a:t>
            </a:r>
            <a:r>
              <a:rPr lang="en-US" altLang="ko-KR" sz="1800" dirty="0">
                <a:latin typeface="+mj-lt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latin typeface="+mj-lt"/>
                <a:ea typeface="돋움체" panose="020B0609000101010101" pitchFamily="49" charset="-127"/>
              </a:rPr>
              <a:t>rvecs</a:t>
            </a:r>
            <a:r>
              <a:rPr lang="en-US" altLang="ko-KR" sz="1800" dirty="0">
                <a:latin typeface="+mj-lt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latin typeface="+mj-lt"/>
                <a:ea typeface="돋움체" panose="020B0609000101010101" pitchFamily="49" charset="-127"/>
              </a:rPr>
              <a:t>tvecs</a:t>
            </a:r>
            <a:r>
              <a:rPr lang="en-US" altLang="ko-KR" sz="1800" dirty="0">
                <a:latin typeface="+mj-lt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latin typeface="+mj-lt"/>
              </a:rPr>
              <a:t>cout &lt;&lt; </a:t>
            </a:r>
            <a:r>
              <a:rPr lang="en-US" altLang="ko-KR" sz="1800" dirty="0" err="1">
                <a:latin typeface="+mj-lt"/>
              </a:rPr>
              <a:t>distCoeffs</a:t>
            </a:r>
            <a:r>
              <a:rPr lang="en-US" altLang="ko-KR" sz="1800" dirty="0">
                <a:latin typeface="+mj-lt"/>
              </a:rPr>
              <a:t> &lt;&lt; </a:t>
            </a:r>
            <a:r>
              <a:rPr lang="en-US" altLang="ko-KR" sz="1800" dirty="0" err="1">
                <a:latin typeface="+mj-lt"/>
              </a:rPr>
              <a:t>endl</a:t>
            </a:r>
            <a:r>
              <a:rPr lang="en-US" altLang="ko-KR" sz="1800" dirty="0">
                <a:latin typeface="+mj-lt"/>
              </a:rPr>
              <a:t>;</a:t>
            </a:r>
            <a:endParaRPr lang="ko-KR" altLang="en-US" sz="1800" dirty="0">
              <a:latin typeface="+mj-lt"/>
            </a:endParaRPr>
          </a:p>
        </p:txBody>
      </p:sp>
      <p:pic>
        <p:nvPicPr>
          <p:cNvPr id="8" name="그림 1">
            <a:extLst>
              <a:ext uri="{FF2B5EF4-FFF2-40B4-BE49-F238E27FC236}">
                <a16:creationId xmlns:a16="http://schemas.microsoft.com/office/drawing/2014/main" id="{27EC0B9E-A48B-4913-B145-85194749F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39" y="5433511"/>
            <a:ext cx="7887722" cy="37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55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67" y="2771094"/>
            <a:ext cx="5125061" cy="3968277"/>
          </a:xfrm>
          <a:prstGeom prst="rect">
            <a:avLst/>
          </a:prstGeom>
        </p:spPr>
      </p:pic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74082" y="512517"/>
            <a:ext cx="8765888" cy="3263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Given: intrinsic and extrinsic parameters, distortion coefficients, 5 images: 1~5.bmp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Q: 1) Draw a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“Cube”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on the chessboards images(1.bmp to 5.bmp) then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         2) C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lick the button ”4.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Augmented Reality”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to show the </a:t>
            </a:r>
            <a:r>
              <a:rPr lang="en-US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Cube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on the 	picture. Show each picture 0.5 seconds (total 5 images)</a:t>
            </a:r>
            <a:endParaRPr lang="en-US" sz="2000" dirty="0"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/>
              <a:t>Hint : Textbook Chapter 11, p.370~402 </a:t>
            </a:r>
          </a:p>
          <a:p>
            <a:pPr indent="-171450">
              <a:lnSpc>
                <a:spcPct val="100000"/>
              </a:lnSpc>
            </a:pPr>
            <a:endParaRPr lang="en-US" altLang="zh-TW" sz="2000" dirty="0"/>
          </a:p>
          <a:p>
            <a:pPr marL="342900" lvl="1" indent="0">
              <a:lnSpc>
                <a:spcPct val="100000"/>
              </a:lnSpc>
              <a:buSzPct val="25000"/>
              <a:buNone/>
            </a:pPr>
            <a:endParaRPr lang="en-US" sz="2000" dirty="0"/>
          </a:p>
        </p:txBody>
      </p:sp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74082" y="65692"/>
            <a:ext cx="9069918" cy="45682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. (2</a:t>
            </a:r>
            <a:r>
              <a:rPr lang="en-US" sz="2800" b="1" dirty="0">
                <a:latin typeface="Arial"/>
                <a:cs typeface="Arial"/>
                <a:sym typeface="Arial"/>
              </a:rPr>
              <a:t>0%) </a:t>
            </a:r>
            <a:r>
              <a:rPr lang="en-US" altLang="zh-TW" sz="2800" b="1" dirty="0">
                <a:latin typeface="Arial"/>
                <a:cs typeface="Arial"/>
              </a:rPr>
              <a:t>Augmented Reality	            </a:t>
            </a:r>
            <a:r>
              <a:rPr lang="en-US" altLang="zh-TW" sz="1800" dirty="0"/>
              <a:t>(</a:t>
            </a:r>
            <a:r>
              <a:rPr lang="zh-CN" altLang="en-US" sz="1800" dirty="0"/>
              <a:t>出題：</a:t>
            </a:r>
            <a:r>
              <a:rPr lang="en-US" altLang="zh-TW" sz="1800" dirty="0"/>
              <a:t>Daniel, Oscar)</a:t>
            </a:r>
            <a:endParaRPr lang="en-US" sz="2800" b="1" dirty="0">
              <a:latin typeface="Arial"/>
              <a:cs typeface="Arial"/>
              <a:sym typeface="Arial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31</a:t>
            </a:fld>
            <a:endParaRPr 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Shape 161"/>
          <p:cNvSpPr txBox="1"/>
          <p:nvPr/>
        </p:nvSpPr>
        <p:spPr>
          <a:xfrm>
            <a:off x="5282833" y="3565046"/>
            <a:ext cx="3690000" cy="84622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marL="171450" indent="-123825">
              <a:buClr>
                <a:schemeClr val="dk1"/>
              </a:buClr>
              <a:buSzPct val="100000"/>
              <a:buChar char="•"/>
            </a:pPr>
            <a:r>
              <a:rPr lang="en-US" sz="1350" dirty="0">
                <a:solidFill>
                  <a:schemeClr val="dk1"/>
                </a:solidFill>
              </a:rPr>
              <a:t>3D Object coordinates:</a:t>
            </a:r>
          </a:p>
          <a:p>
            <a:pPr indent="342900"/>
            <a:r>
              <a:rPr lang="en-US" sz="1350" dirty="0">
                <a:solidFill>
                  <a:schemeClr val="dk1"/>
                </a:solidFill>
              </a:rPr>
              <a:t>Top   (2, 2, -2)</a:t>
            </a:r>
            <a:r>
              <a:rPr lang="en-US" altLang="zh-TW" sz="1350" dirty="0">
                <a:solidFill>
                  <a:schemeClr val="dk1"/>
                </a:solidFill>
              </a:rPr>
              <a:t>(2, 0, -2)(0, 0, -2) (0, 2, -2)</a:t>
            </a:r>
            <a:endParaRPr lang="en-US" sz="1350" dirty="0">
              <a:solidFill>
                <a:schemeClr val="dk1"/>
              </a:solidFill>
            </a:endParaRPr>
          </a:p>
          <a:p>
            <a:pPr indent="342900"/>
            <a:r>
              <a:rPr lang="en-US" sz="1350" dirty="0">
                <a:solidFill>
                  <a:schemeClr val="dk1"/>
                </a:solidFill>
              </a:rPr>
              <a:t>Corners(2, 2, 0)(2, 0, 0)(0, 0, 0)(0, 2, 0)</a:t>
            </a:r>
          </a:p>
        </p:txBody>
      </p:sp>
      <p:grpSp>
        <p:nvGrpSpPr>
          <p:cNvPr id="164" name="Shape 164"/>
          <p:cNvGrpSpPr/>
          <p:nvPr/>
        </p:nvGrpSpPr>
        <p:grpSpPr>
          <a:xfrm>
            <a:off x="5599749" y="4428582"/>
            <a:ext cx="2730990" cy="1732381"/>
            <a:chOff x="8334255" y="3661447"/>
            <a:chExt cx="3641320" cy="2309841"/>
          </a:xfrm>
        </p:grpSpPr>
        <p:grpSp>
          <p:nvGrpSpPr>
            <p:cNvPr id="165" name="Shape 165"/>
            <p:cNvGrpSpPr/>
            <p:nvPr/>
          </p:nvGrpSpPr>
          <p:grpSpPr>
            <a:xfrm>
              <a:off x="9187241" y="3950636"/>
              <a:ext cx="1828884" cy="1524564"/>
              <a:chOff x="9290716" y="3696636"/>
              <a:chExt cx="1828884" cy="1524564"/>
            </a:xfrm>
          </p:grpSpPr>
          <p:grpSp>
            <p:nvGrpSpPr>
              <p:cNvPr id="166" name="Shape 166"/>
              <p:cNvGrpSpPr/>
              <p:nvPr/>
            </p:nvGrpSpPr>
            <p:grpSpPr>
              <a:xfrm>
                <a:off x="9303879" y="4703256"/>
                <a:ext cx="1809990" cy="508079"/>
                <a:chOff x="8541825" y="4694300"/>
                <a:chExt cx="1838300" cy="546675"/>
              </a:xfrm>
            </p:grpSpPr>
            <p:cxnSp>
              <p:nvCxnSpPr>
                <p:cNvPr id="167" name="Shape 167"/>
                <p:cNvCxnSpPr/>
                <p:nvPr/>
              </p:nvCxnSpPr>
              <p:spPr>
                <a:xfrm flipH="1">
                  <a:off x="8541825" y="4694300"/>
                  <a:ext cx="752700" cy="517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168" name="Shape 168"/>
                <p:cNvCxnSpPr/>
                <p:nvPr/>
              </p:nvCxnSpPr>
              <p:spPr>
                <a:xfrm flipH="1">
                  <a:off x="9627425" y="4723475"/>
                  <a:ext cx="752700" cy="517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169" name="Shape 169"/>
                <p:cNvCxnSpPr/>
                <p:nvPr/>
              </p:nvCxnSpPr>
              <p:spPr>
                <a:xfrm>
                  <a:off x="8541925" y="5230525"/>
                  <a:ext cx="111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170" name="Shape 170"/>
                <p:cNvCxnSpPr/>
                <p:nvPr/>
              </p:nvCxnSpPr>
              <p:spPr>
                <a:xfrm>
                  <a:off x="9303925" y="4694300"/>
                  <a:ext cx="1072500" cy="37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</p:grpSp>
          <p:grpSp>
            <p:nvGrpSpPr>
              <p:cNvPr id="171" name="Shape 171"/>
              <p:cNvGrpSpPr/>
              <p:nvPr/>
            </p:nvGrpSpPr>
            <p:grpSpPr>
              <a:xfrm>
                <a:off x="9290716" y="3696636"/>
                <a:ext cx="1828884" cy="1524564"/>
                <a:chOff x="9290716" y="3696636"/>
                <a:chExt cx="1828884" cy="1524564"/>
              </a:xfrm>
            </p:grpSpPr>
            <p:cxnSp>
              <p:nvCxnSpPr>
                <p:cNvPr id="172" name="Shape 172"/>
                <p:cNvCxnSpPr/>
                <p:nvPr/>
              </p:nvCxnSpPr>
              <p:spPr>
                <a:xfrm>
                  <a:off x="10040837" y="3696636"/>
                  <a:ext cx="6063" cy="99776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173" name="Shape 173"/>
                <p:cNvCxnSpPr/>
                <p:nvPr/>
              </p:nvCxnSpPr>
              <p:spPr>
                <a:xfrm>
                  <a:off x="10372761" y="4167952"/>
                  <a:ext cx="13164" cy="105324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174" name="Shape 174"/>
                <p:cNvCxnSpPr/>
                <p:nvPr/>
              </p:nvCxnSpPr>
              <p:spPr>
                <a:xfrm>
                  <a:off x="11077960" y="3747736"/>
                  <a:ext cx="41640" cy="98433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175" name="Shape 175"/>
                <p:cNvCxnSpPr/>
                <p:nvPr/>
              </p:nvCxnSpPr>
              <p:spPr>
                <a:xfrm>
                  <a:off x="9290716" y="4131575"/>
                  <a:ext cx="26325" cy="1057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</p:grpSp>
        </p:grpSp>
        <p:sp>
          <p:nvSpPr>
            <p:cNvPr id="176" name="Shape 176"/>
            <p:cNvSpPr txBox="1"/>
            <p:nvPr/>
          </p:nvSpPr>
          <p:spPr>
            <a:xfrm>
              <a:off x="9187204" y="3661447"/>
              <a:ext cx="15429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indent="290513">
                <a:lnSpc>
                  <a:spcPct val="90000"/>
                </a:lnSpc>
                <a:buClr>
                  <a:schemeClr val="dk1"/>
                </a:buClr>
                <a:buSzPct val="91666"/>
              </a:pPr>
              <a:r>
                <a:rPr lang="en-US" sz="900" dirty="0">
                  <a:solidFill>
                    <a:schemeClr val="dk1"/>
                  </a:solidFill>
                </a:rPr>
                <a:t>(0, 0, -2)</a:t>
              </a:r>
            </a:p>
          </p:txBody>
        </p:sp>
        <p:sp>
          <p:nvSpPr>
            <p:cNvPr id="177" name="Shape 177"/>
            <p:cNvSpPr txBox="1"/>
            <p:nvPr/>
          </p:nvSpPr>
          <p:spPr>
            <a:xfrm>
              <a:off x="9828896" y="5414488"/>
              <a:ext cx="1608600" cy="5568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indent="290513">
                <a:lnSpc>
                  <a:spcPct val="90000"/>
                </a:lnSpc>
                <a:buClr>
                  <a:schemeClr val="dk1"/>
                </a:buClr>
                <a:buSzPct val="91666"/>
              </a:pPr>
              <a:r>
                <a:rPr lang="en-US" sz="900" dirty="0">
                  <a:solidFill>
                    <a:schemeClr val="dk1"/>
                  </a:solidFill>
                </a:rPr>
                <a:t>(2, 2, 0)</a:t>
              </a:r>
            </a:p>
          </p:txBody>
        </p:sp>
        <p:sp>
          <p:nvSpPr>
            <p:cNvPr id="178" name="Shape 178"/>
            <p:cNvSpPr txBox="1"/>
            <p:nvPr/>
          </p:nvSpPr>
          <p:spPr>
            <a:xfrm>
              <a:off x="10498675" y="4841748"/>
              <a:ext cx="1476900" cy="5568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indent="342900">
                <a:lnSpc>
                  <a:spcPct val="90000"/>
                </a:lnSpc>
              </a:pPr>
              <a:r>
                <a:rPr lang="en-US" sz="900" dirty="0">
                  <a:solidFill>
                    <a:schemeClr val="dk1"/>
                  </a:solidFill>
                </a:rPr>
                <a:t>(2, 0, 0)</a:t>
              </a:r>
            </a:p>
          </p:txBody>
        </p:sp>
        <p:sp>
          <p:nvSpPr>
            <p:cNvPr id="179" name="Shape 179"/>
            <p:cNvSpPr txBox="1"/>
            <p:nvPr/>
          </p:nvSpPr>
          <p:spPr>
            <a:xfrm>
              <a:off x="8334255" y="5428011"/>
              <a:ext cx="13056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indent="290513">
                <a:lnSpc>
                  <a:spcPct val="90000"/>
                </a:lnSpc>
                <a:buClr>
                  <a:schemeClr val="dk1"/>
                </a:buClr>
                <a:buSzPct val="91666"/>
              </a:pPr>
              <a:r>
                <a:rPr lang="en-US" sz="900" dirty="0">
                  <a:solidFill>
                    <a:schemeClr val="dk1"/>
                  </a:solidFill>
                </a:rPr>
                <a:t>(0, 2, 0)</a:t>
              </a:r>
            </a:p>
            <a:p>
              <a:endParaRPr sz="1050" dirty="0"/>
            </a:p>
          </p:txBody>
        </p:sp>
        <p:sp>
          <p:nvSpPr>
            <p:cNvPr id="180" name="Shape 180"/>
            <p:cNvSpPr txBox="1"/>
            <p:nvPr/>
          </p:nvSpPr>
          <p:spPr>
            <a:xfrm>
              <a:off x="8927665" y="4771744"/>
              <a:ext cx="19116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indent="290513">
                <a:lnSpc>
                  <a:spcPct val="90000"/>
                </a:lnSpc>
                <a:buClr>
                  <a:schemeClr val="dk1"/>
                </a:buClr>
                <a:buSzPct val="91666"/>
              </a:pPr>
              <a:r>
                <a:rPr lang="en-US" sz="900" dirty="0">
                  <a:solidFill>
                    <a:schemeClr val="dk1"/>
                  </a:solidFill>
                </a:rPr>
                <a:t>(0, 0, 0)</a:t>
              </a: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1939212" y="2786259"/>
            <a:ext cx="1462355" cy="1791519"/>
            <a:chOff x="2126900" y="1027455"/>
            <a:chExt cx="1190971" cy="2150295"/>
          </a:xfrm>
        </p:grpSpPr>
        <p:sp>
          <p:nvSpPr>
            <p:cNvPr id="2" name="橢圓 1"/>
            <p:cNvSpPr/>
            <p:nvPr/>
          </p:nvSpPr>
          <p:spPr>
            <a:xfrm>
              <a:off x="2126900" y="3064539"/>
              <a:ext cx="121920" cy="113211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cxnSp>
          <p:nvCxnSpPr>
            <p:cNvPr id="4" name="直線單箭頭接點 3"/>
            <p:cNvCxnSpPr>
              <a:stCxn id="2" idx="3"/>
            </p:cNvCxnSpPr>
            <p:nvPr/>
          </p:nvCxnSpPr>
          <p:spPr>
            <a:xfrm flipV="1">
              <a:off x="2144755" y="1382738"/>
              <a:ext cx="655350" cy="177843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字方塊 4"/>
            <p:cNvSpPr txBox="1"/>
            <p:nvPr/>
          </p:nvSpPr>
          <p:spPr>
            <a:xfrm>
              <a:off x="2248820" y="1027455"/>
              <a:ext cx="1069051" cy="369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(</a:t>
              </a:r>
              <a:r>
                <a:rPr lang="en-US" altLang="zh-TW" dirty="0"/>
                <a:t>0,0,0</a:t>
              </a:r>
              <a:r>
                <a:rPr lang="en-US" altLang="zh-TW" sz="1050" dirty="0"/>
                <a:t>)</a:t>
              </a:r>
              <a:endParaRPr lang="zh-TW" altLang="en-US" sz="1050" dirty="0"/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115403" y="2486177"/>
            <a:ext cx="10980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>
                <a:solidFill>
                  <a:srgbClr val="FF0000"/>
                </a:solidFill>
              </a:rPr>
              <a:t>Example: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  <p:cxnSp>
        <p:nvCxnSpPr>
          <p:cNvPr id="33" name="Shape 169"/>
          <p:cNvCxnSpPr/>
          <p:nvPr/>
        </p:nvCxnSpPr>
        <p:spPr>
          <a:xfrm>
            <a:off x="6259234" y="4998961"/>
            <a:ext cx="82676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4" name="Shape 169"/>
          <p:cNvCxnSpPr/>
          <p:nvPr/>
        </p:nvCxnSpPr>
        <p:spPr>
          <a:xfrm>
            <a:off x="6784384" y="4660796"/>
            <a:ext cx="82676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5" name="Shape 168"/>
          <p:cNvCxnSpPr/>
          <p:nvPr/>
        </p:nvCxnSpPr>
        <p:spPr>
          <a:xfrm flipH="1">
            <a:off x="7046040" y="4667237"/>
            <a:ext cx="555831" cy="36072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7" name="Shape 168"/>
          <p:cNvCxnSpPr/>
          <p:nvPr/>
        </p:nvCxnSpPr>
        <p:spPr>
          <a:xfrm flipH="1">
            <a:off x="6237526" y="4649395"/>
            <a:ext cx="555831" cy="36072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0" name="Shape 176"/>
          <p:cNvSpPr txBox="1"/>
          <p:nvPr/>
        </p:nvSpPr>
        <p:spPr>
          <a:xfrm>
            <a:off x="5635624" y="4791171"/>
            <a:ext cx="1157175" cy="3316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indent="290513">
              <a:lnSpc>
                <a:spcPct val="90000"/>
              </a:lnSpc>
              <a:buClr>
                <a:schemeClr val="dk1"/>
              </a:buClr>
              <a:buSzPct val="91666"/>
            </a:pPr>
            <a:r>
              <a:rPr lang="en-US" sz="900" dirty="0">
                <a:solidFill>
                  <a:schemeClr val="dk1"/>
                </a:solidFill>
              </a:rPr>
              <a:t>(0, 2, -2)</a:t>
            </a:r>
          </a:p>
        </p:txBody>
      </p:sp>
      <p:sp>
        <p:nvSpPr>
          <p:cNvPr id="41" name="Shape 176"/>
          <p:cNvSpPr txBox="1"/>
          <p:nvPr/>
        </p:nvSpPr>
        <p:spPr>
          <a:xfrm>
            <a:off x="6610107" y="4766672"/>
            <a:ext cx="1157175" cy="3316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indent="290513">
              <a:lnSpc>
                <a:spcPct val="90000"/>
              </a:lnSpc>
              <a:buClr>
                <a:schemeClr val="dk1"/>
              </a:buClr>
              <a:buSzPct val="91666"/>
            </a:pPr>
            <a:r>
              <a:rPr lang="en-US" sz="900" dirty="0">
                <a:solidFill>
                  <a:schemeClr val="dk1"/>
                </a:solidFill>
              </a:rPr>
              <a:t>(2, 2, -2)</a:t>
            </a:r>
          </a:p>
        </p:txBody>
      </p:sp>
      <p:sp>
        <p:nvSpPr>
          <p:cNvPr id="42" name="Shape 176"/>
          <p:cNvSpPr txBox="1"/>
          <p:nvPr/>
        </p:nvSpPr>
        <p:spPr>
          <a:xfrm>
            <a:off x="7032564" y="4426741"/>
            <a:ext cx="1157175" cy="3316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indent="290513">
              <a:lnSpc>
                <a:spcPct val="90000"/>
              </a:lnSpc>
              <a:buClr>
                <a:schemeClr val="dk1"/>
              </a:buClr>
              <a:buSzPct val="91666"/>
            </a:pPr>
            <a:r>
              <a:rPr lang="en-US" sz="900" dirty="0">
                <a:solidFill>
                  <a:schemeClr val="dk1"/>
                </a:solidFill>
              </a:rPr>
              <a:t>(2, 0, -2)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E522ED0-94B6-4C68-9DA1-17829BE71F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715" t="13363" r="3312" b="63913"/>
          <a:stretch/>
        </p:blipFill>
        <p:spPr>
          <a:xfrm>
            <a:off x="6610107" y="2230949"/>
            <a:ext cx="2255520" cy="114758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74082" y="512517"/>
            <a:ext cx="8765888" cy="3263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Given: intrinsic and extrinsic parameters, distortion coefficients, 5 images: 1~5.bmp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Q: 1) Draw a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“Cube”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on the chessboards images(1.bmp to 5.bmp) then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         2) C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lick the button ”4.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Augmented Reality”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to show the </a:t>
            </a:r>
            <a:r>
              <a:rPr lang="en-US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Cube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on the 	picture. Show each picture 0.5 seconds (total 5 images)</a:t>
            </a:r>
            <a:endParaRPr lang="en-US" sz="2000" dirty="0"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/>
              <a:t>Hint : Textbook Chapter 11, p.370~402 </a:t>
            </a:r>
          </a:p>
          <a:p>
            <a:pPr indent="-171450">
              <a:lnSpc>
                <a:spcPct val="100000"/>
              </a:lnSpc>
            </a:pPr>
            <a:endParaRPr lang="en-US" altLang="zh-TW" sz="2000" dirty="0"/>
          </a:p>
          <a:p>
            <a:pPr marL="342900" lvl="1" indent="0">
              <a:lnSpc>
                <a:spcPct val="100000"/>
              </a:lnSpc>
              <a:buSzPct val="25000"/>
              <a:buNone/>
            </a:pPr>
            <a:endParaRPr lang="en-US" sz="2000" dirty="0"/>
          </a:p>
        </p:txBody>
      </p:sp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74082" y="65692"/>
            <a:ext cx="9069918" cy="45682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. (2</a:t>
            </a:r>
            <a:r>
              <a:rPr lang="en-US" sz="2800" b="1" dirty="0">
                <a:latin typeface="Arial"/>
                <a:cs typeface="Arial"/>
                <a:sym typeface="Arial"/>
              </a:rPr>
              <a:t>0%) </a:t>
            </a:r>
            <a:r>
              <a:rPr lang="en-US" altLang="zh-TW" sz="2800" b="1" dirty="0">
                <a:latin typeface="Arial"/>
                <a:cs typeface="Arial"/>
              </a:rPr>
              <a:t>Augmented Reality	            </a:t>
            </a:r>
            <a:r>
              <a:rPr lang="en-US" altLang="zh-TW" sz="1800" dirty="0"/>
              <a:t>(</a:t>
            </a:r>
            <a:r>
              <a:rPr lang="zh-CN" altLang="en-US" sz="1800" dirty="0"/>
              <a:t>出題：</a:t>
            </a:r>
            <a:r>
              <a:rPr lang="en-US" altLang="zh-TW" sz="1800" dirty="0"/>
              <a:t>Daniel, Oscar)</a:t>
            </a:r>
            <a:endParaRPr lang="en-US" sz="2800" b="1" dirty="0">
              <a:latin typeface="Arial"/>
              <a:cs typeface="Arial"/>
              <a:sym typeface="Arial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32</a:t>
            </a:fld>
            <a:endParaRPr 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Shape 161"/>
          <p:cNvSpPr txBox="1"/>
          <p:nvPr/>
        </p:nvSpPr>
        <p:spPr>
          <a:xfrm>
            <a:off x="5282833" y="3565046"/>
            <a:ext cx="3690000" cy="84622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marL="171450" indent="-123825">
              <a:buClr>
                <a:schemeClr val="dk1"/>
              </a:buClr>
              <a:buSzPct val="100000"/>
              <a:buChar char="•"/>
            </a:pPr>
            <a:r>
              <a:rPr lang="en-US" sz="1350" dirty="0">
                <a:solidFill>
                  <a:schemeClr val="dk1"/>
                </a:solidFill>
              </a:rPr>
              <a:t>3D Object coordinates:</a:t>
            </a:r>
          </a:p>
          <a:p>
            <a:pPr indent="342900"/>
            <a:r>
              <a:rPr lang="en-US" sz="1350" dirty="0">
                <a:solidFill>
                  <a:schemeClr val="dk1"/>
                </a:solidFill>
              </a:rPr>
              <a:t>Top   (2, 2, -2)</a:t>
            </a:r>
            <a:r>
              <a:rPr lang="en-US" altLang="zh-TW" sz="1350" dirty="0">
                <a:solidFill>
                  <a:schemeClr val="dk1"/>
                </a:solidFill>
              </a:rPr>
              <a:t>(2, 0, -2)(0, 0, -2) (0, 2, -2)</a:t>
            </a:r>
            <a:endParaRPr lang="en-US" sz="1350" dirty="0">
              <a:solidFill>
                <a:schemeClr val="dk1"/>
              </a:solidFill>
            </a:endParaRPr>
          </a:p>
          <a:p>
            <a:pPr indent="342900"/>
            <a:r>
              <a:rPr lang="en-US" sz="1350" dirty="0">
                <a:solidFill>
                  <a:schemeClr val="dk1"/>
                </a:solidFill>
              </a:rPr>
              <a:t>Corners(2, 2, 0)(2, 0, 0)(0, 0, 0)(0, 2, 0)</a:t>
            </a:r>
          </a:p>
        </p:txBody>
      </p:sp>
      <p:grpSp>
        <p:nvGrpSpPr>
          <p:cNvPr id="164" name="Shape 164"/>
          <p:cNvGrpSpPr/>
          <p:nvPr/>
        </p:nvGrpSpPr>
        <p:grpSpPr>
          <a:xfrm>
            <a:off x="5599749" y="4428582"/>
            <a:ext cx="2730990" cy="1732381"/>
            <a:chOff x="8334255" y="3661447"/>
            <a:chExt cx="3641320" cy="2309841"/>
          </a:xfrm>
        </p:grpSpPr>
        <p:grpSp>
          <p:nvGrpSpPr>
            <p:cNvPr id="165" name="Shape 165"/>
            <p:cNvGrpSpPr/>
            <p:nvPr/>
          </p:nvGrpSpPr>
          <p:grpSpPr>
            <a:xfrm>
              <a:off x="9187241" y="3950636"/>
              <a:ext cx="1828884" cy="1524564"/>
              <a:chOff x="9290716" y="3696636"/>
              <a:chExt cx="1828884" cy="1524564"/>
            </a:xfrm>
          </p:grpSpPr>
          <p:grpSp>
            <p:nvGrpSpPr>
              <p:cNvPr id="166" name="Shape 166"/>
              <p:cNvGrpSpPr/>
              <p:nvPr/>
            </p:nvGrpSpPr>
            <p:grpSpPr>
              <a:xfrm>
                <a:off x="9303879" y="4703256"/>
                <a:ext cx="1809990" cy="508079"/>
                <a:chOff x="8541825" y="4694300"/>
                <a:chExt cx="1838300" cy="546675"/>
              </a:xfrm>
            </p:grpSpPr>
            <p:cxnSp>
              <p:nvCxnSpPr>
                <p:cNvPr id="167" name="Shape 167"/>
                <p:cNvCxnSpPr/>
                <p:nvPr/>
              </p:nvCxnSpPr>
              <p:spPr>
                <a:xfrm flipH="1">
                  <a:off x="8541825" y="4694300"/>
                  <a:ext cx="752700" cy="517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168" name="Shape 168"/>
                <p:cNvCxnSpPr/>
                <p:nvPr/>
              </p:nvCxnSpPr>
              <p:spPr>
                <a:xfrm flipH="1">
                  <a:off x="9627425" y="4723475"/>
                  <a:ext cx="752700" cy="517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169" name="Shape 169"/>
                <p:cNvCxnSpPr/>
                <p:nvPr/>
              </p:nvCxnSpPr>
              <p:spPr>
                <a:xfrm>
                  <a:off x="8541925" y="5230525"/>
                  <a:ext cx="111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170" name="Shape 170"/>
                <p:cNvCxnSpPr/>
                <p:nvPr/>
              </p:nvCxnSpPr>
              <p:spPr>
                <a:xfrm>
                  <a:off x="9303925" y="4694300"/>
                  <a:ext cx="1072500" cy="37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</p:grpSp>
          <p:grpSp>
            <p:nvGrpSpPr>
              <p:cNvPr id="171" name="Shape 171"/>
              <p:cNvGrpSpPr/>
              <p:nvPr/>
            </p:nvGrpSpPr>
            <p:grpSpPr>
              <a:xfrm>
                <a:off x="9290716" y="3696636"/>
                <a:ext cx="1828884" cy="1524564"/>
                <a:chOff x="9290716" y="3696636"/>
                <a:chExt cx="1828884" cy="1524564"/>
              </a:xfrm>
            </p:grpSpPr>
            <p:cxnSp>
              <p:nvCxnSpPr>
                <p:cNvPr id="172" name="Shape 172"/>
                <p:cNvCxnSpPr/>
                <p:nvPr/>
              </p:nvCxnSpPr>
              <p:spPr>
                <a:xfrm>
                  <a:off x="10040837" y="3696636"/>
                  <a:ext cx="6063" cy="99776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173" name="Shape 173"/>
                <p:cNvCxnSpPr/>
                <p:nvPr/>
              </p:nvCxnSpPr>
              <p:spPr>
                <a:xfrm>
                  <a:off x="10372761" y="4167952"/>
                  <a:ext cx="13164" cy="105324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174" name="Shape 174"/>
                <p:cNvCxnSpPr/>
                <p:nvPr/>
              </p:nvCxnSpPr>
              <p:spPr>
                <a:xfrm>
                  <a:off x="11077960" y="3747736"/>
                  <a:ext cx="41640" cy="98433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175" name="Shape 175"/>
                <p:cNvCxnSpPr/>
                <p:nvPr/>
              </p:nvCxnSpPr>
              <p:spPr>
                <a:xfrm>
                  <a:off x="9290716" y="4131575"/>
                  <a:ext cx="26325" cy="1057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</p:grpSp>
        </p:grpSp>
        <p:sp>
          <p:nvSpPr>
            <p:cNvPr id="176" name="Shape 176"/>
            <p:cNvSpPr txBox="1"/>
            <p:nvPr/>
          </p:nvSpPr>
          <p:spPr>
            <a:xfrm>
              <a:off x="9187204" y="3661447"/>
              <a:ext cx="15429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indent="290513">
                <a:lnSpc>
                  <a:spcPct val="90000"/>
                </a:lnSpc>
                <a:buClr>
                  <a:schemeClr val="dk1"/>
                </a:buClr>
                <a:buSzPct val="91666"/>
              </a:pPr>
              <a:r>
                <a:rPr lang="en-US" sz="900" dirty="0">
                  <a:solidFill>
                    <a:schemeClr val="dk1"/>
                  </a:solidFill>
                </a:rPr>
                <a:t>(0, 0, -2)</a:t>
              </a:r>
            </a:p>
          </p:txBody>
        </p:sp>
        <p:sp>
          <p:nvSpPr>
            <p:cNvPr id="177" name="Shape 177"/>
            <p:cNvSpPr txBox="1"/>
            <p:nvPr/>
          </p:nvSpPr>
          <p:spPr>
            <a:xfrm>
              <a:off x="9828896" y="5414488"/>
              <a:ext cx="1608600" cy="5568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indent="290513">
                <a:lnSpc>
                  <a:spcPct val="90000"/>
                </a:lnSpc>
                <a:buClr>
                  <a:schemeClr val="dk1"/>
                </a:buClr>
                <a:buSzPct val="91666"/>
              </a:pPr>
              <a:r>
                <a:rPr lang="en-US" sz="900" dirty="0">
                  <a:solidFill>
                    <a:schemeClr val="dk1"/>
                  </a:solidFill>
                </a:rPr>
                <a:t>(2, 2, 0)</a:t>
              </a:r>
            </a:p>
          </p:txBody>
        </p:sp>
        <p:sp>
          <p:nvSpPr>
            <p:cNvPr id="178" name="Shape 178"/>
            <p:cNvSpPr txBox="1"/>
            <p:nvPr/>
          </p:nvSpPr>
          <p:spPr>
            <a:xfrm>
              <a:off x="10498675" y="4841748"/>
              <a:ext cx="1476900" cy="5568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indent="342900">
                <a:lnSpc>
                  <a:spcPct val="90000"/>
                </a:lnSpc>
              </a:pPr>
              <a:r>
                <a:rPr lang="en-US" sz="900" dirty="0">
                  <a:solidFill>
                    <a:schemeClr val="dk1"/>
                  </a:solidFill>
                </a:rPr>
                <a:t>(2, 0, 0)</a:t>
              </a:r>
            </a:p>
          </p:txBody>
        </p:sp>
        <p:sp>
          <p:nvSpPr>
            <p:cNvPr id="179" name="Shape 179"/>
            <p:cNvSpPr txBox="1"/>
            <p:nvPr/>
          </p:nvSpPr>
          <p:spPr>
            <a:xfrm>
              <a:off x="8334255" y="5428011"/>
              <a:ext cx="13056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indent="290513">
                <a:lnSpc>
                  <a:spcPct val="90000"/>
                </a:lnSpc>
                <a:buClr>
                  <a:schemeClr val="dk1"/>
                </a:buClr>
                <a:buSzPct val="91666"/>
              </a:pPr>
              <a:r>
                <a:rPr lang="en-US" sz="900" dirty="0">
                  <a:solidFill>
                    <a:schemeClr val="dk1"/>
                  </a:solidFill>
                </a:rPr>
                <a:t>(0, 2, 0)</a:t>
              </a:r>
            </a:p>
            <a:p>
              <a:endParaRPr sz="1050" dirty="0"/>
            </a:p>
          </p:txBody>
        </p:sp>
        <p:sp>
          <p:nvSpPr>
            <p:cNvPr id="180" name="Shape 180"/>
            <p:cNvSpPr txBox="1"/>
            <p:nvPr/>
          </p:nvSpPr>
          <p:spPr>
            <a:xfrm>
              <a:off x="8927665" y="4771744"/>
              <a:ext cx="19116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indent="290513">
                <a:lnSpc>
                  <a:spcPct val="90000"/>
                </a:lnSpc>
                <a:buClr>
                  <a:schemeClr val="dk1"/>
                </a:buClr>
                <a:buSzPct val="91666"/>
              </a:pPr>
              <a:r>
                <a:rPr lang="en-US" sz="900" dirty="0">
                  <a:solidFill>
                    <a:schemeClr val="dk1"/>
                  </a:solidFill>
                </a:rPr>
                <a:t>(0, 0, 0)</a:t>
              </a:r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115403" y="2486177"/>
            <a:ext cx="10980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>
                <a:solidFill>
                  <a:srgbClr val="FF0000"/>
                </a:solidFill>
              </a:rPr>
              <a:t>Example: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  <p:cxnSp>
        <p:nvCxnSpPr>
          <p:cNvPr id="33" name="Shape 169"/>
          <p:cNvCxnSpPr/>
          <p:nvPr/>
        </p:nvCxnSpPr>
        <p:spPr>
          <a:xfrm>
            <a:off x="6259234" y="4998961"/>
            <a:ext cx="82676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4" name="Shape 169"/>
          <p:cNvCxnSpPr/>
          <p:nvPr/>
        </p:nvCxnSpPr>
        <p:spPr>
          <a:xfrm>
            <a:off x="6784384" y="4660796"/>
            <a:ext cx="82676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5" name="Shape 168"/>
          <p:cNvCxnSpPr/>
          <p:nvPr/>
        </p:nvCxnSpPr>
        <p:spPr>
          <a:xfrm flipH="1">
            <a:off x="7046040" y="4667237"/>
            <a:ext cx="555831" cy="36072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7" name="Shape 168"/>
          <p:cNvCxnSpPr/>
          <p:nvPr/>
        </p:nvCxnSpPr>
        <p:spPr>
          <a:xfrm flipH="1">
            <a:off x="6237526" y="4649395"/>
            <a:ext cx="555831" cy="36072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0" name="Shape 176"/>
          <p:cNvSpPr txBox="1"/>
          <p:nvPr/>
        </p:nvSpPr>
        <p:spPr>
          <a:xfrm>
            <a:off x="5635624" y="4791171"/>
            <a:ext cx="1157175" cy="3316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indent="290513">
              <a:lnSpc>
                <a:spcPct val="90000"/>
              </a:lnSpc>
              <a:buClr>
                <a:schemeClr val="dk1"/>
              </a:buClr>
              <a:buSzPct val="91666"/>
            </a:pPr>
            <a:r>
              <a:rPr lang="en-US" sz="900" dirty="0">
                <a:solidFill>
                  <a:schemeClr val="dk1"/>
                </a:solidFill>
              </a:rPr>
              <a:t>(0, 2, -2)</a:t>
            </a:r>
          </a:p>
        </p:txBody>
      </p:sp>
      <p:sp>
        <p:nvSpPr>
          <p:cNvPr id="41" name="Shape 176"/>
          <p:cNvSpPr txBox="1"/>
          <p:nvPr/>
        </p:nvSpPr>
        <p:spPr>
          <a:xfrm>
            <a:off x="6610107" y="4766672"/>
            <a:ext cx="1157175" cy="3316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indent="290513">
              <a:lnSpc>
                <a:spcPct val="90000"/>
              </a:lnSpc>
              <a:buClr>
                <a:schemeClr val="dk1"/>
              </a:buClr>
              <a:buSzPct val="91666"/>
            </a:pPr>
            <a:r>
              <a:rPr lang="en-US" sz="900" dirty="0">
                <a:solidFill>
                  <a:schemeClr val="dk1"/>
                </a:solidFill>
              </a:rPr>
              <a:t>(2, 2, -2)</a:t>
            </a:r>
          </a:p>
        </p:txBody>
      </p:sp>
      <p:sp>
        <p:nvSpPr>
          <p:cNvPr id="42" name="Shape 176"/>
          <p:cNvSpPr txBox="1"/>
          <p:nvPr/>
        </p:nvSpPr>
        <p:spPr>
          <a:xfrm>
            <a:off x="7032564" y="4426741"/>
            <a:ext cx="1157175" cy="3316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indent="290513">
              <a:lnSpc>
                <a:spcPct val="90000"/>
              </a:lnSpc>
              <a:buClr>
                <a:schemeClr val="dk1"/>
              </a:buClr>
              <a:buSzPct val="91666"/>
            </a:pPr>
            <a:r>
              <a:rPr lang="en-US" sz="900" dirty="0">
                <a:solidFill>
                  <a:schemeClr val="dk1"/>
                </a:solidFill>
              </a:rPr>
              <a:t>(2, 0, -2)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E522ED0-94B6-4C68-9DA1-17829BE71F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715" t="13363" r="3312" b="63913"/>
          <a:stretch/>
        </p:blipFill>
        <p:spPr>
          <a:xfrm>
            <a:off x="6610107" y="2230949"/>
            <a:ext cx="2255520" cy="1147588"/>
          </a:xfrm>
          <a:prstGeom prst="rect">
            <a:avLst/>
          </a:prstGeom>
        </p:spPr>
      </p:pic>
      <p:pic>
        <p:nvPicPr>
          <p:cNvPr id="6" name="AR_demo">
            <a:hlinkClick r:id="" action="ppaction://media"/>
            <a:extLst>
              <a:ext uri="{FF2B5EF4-FFF2-40B4-BE49-F238E27FC236}">
                <a16:creationId xmlns:a16="http://schemas.microsoft.com/office/drawing/2014/main" id="{7026A8F8-C151-4A75-A4B8-E24352D7E2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067" y="3144173"/>
            <a:ext cx="5125613" cy="288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Arial"/>
                <a:cs typeface="Arial"/>
                <a:sym typeface="Arial"/>
              </a:rPr>
              <a:t>4. </a:t>
            </a:r>
            <a:r>
              <a:rPr lang="en-US" b="1" dirty="0">
                <a:ea typeface="Arial"/>
                <a:cs typeface="Arial"/>
                <a:sym typeface="Arial"/>
              </a:rPr>
              <a:t>(</a:t>
            </a:r>
            <a:r>
              <a:rPr lang="en-US" b="1" dirty="0">
                <a:cs typeface="Arial"/>
                <a:sym typeface="Arial"/>
              </a:rPr>
              <a:t>20%) </a:t>
            </a:r>
            <a:r>
              <a:rPr lang="en-US" altLang="zh-TW" b="1" dirty="0">
                <a:cs typeface="Arial"/>
              </a:rPr>
              <a:t>Augmented Reality: Answer	</a:t>
            </a:r>
            <a:r>
              <a:rPr lang="en-US" sz="24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	    (Charlie)</a:t>
            </a:r>
            <a:endParaRPr 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6587" y="550580"/>
            <a:ext cx="9070825" cy="6099602"/>
          </a:xfrm>
        </p:spPr>
        <p:txBody>
          <a:bodyPr/>
          <a:lstStyle/>
          <a:p>
            <a:pPr marL="590550" indent="-457200">
              <a:buAutoNum type="arabicParenR"/>
            </a:pPr>
            <a:r>
              <a:rPr lang="en-US" altLang="zh-TW" sz="1800" dirty="0"/>
              <a:t>Declare 3-D points of cube</a:t>
            </a:r>
          </a:p>
          <a:p>
            <a:pPr marL="590550" indent="-457200">
              <a:buAutoNum type="arabicParenR"/>
            </a:pPr>
            <a:endParaRPr lang="en-US" altLang="zh-TW" sz="1800" dirty="0"/>
          </a:p>
          <a:p>
            <a:pPr marL="590550" indent="-457200">
              <a:buAutoNum type="arabicParenR"/>
            </a:pPr>
            <a:endParaRPr lang="en-US" altLang="zh-TW" sz="1800" dirty="0"/>
          </a:p>
          <a:p>
            <a:pPr marL="590550" indent="-457200">
              <a:buAutoNum type="arabicParenR"/>
            </a:pPr>
            <a:endParaRPr lang="en-US" altLang="zh-TW" sz="1800" dirty="0"/>
          </a:p>
          <a:p>
            <a:pPr marL="590550" indent="-457200">
              <a:buAutoNum type="arabicParenR"/>
            </a:pPr>
            <a:endParaRPr lang="en-US" altLang="zh-TW" sz="1800" dirty="0"/>
          </a:p>
          <a:p>
            <a:pPr marL="590550" indent="-457200">
              <a:buAutoNum type="arabicParenR"/>
            </a:pPr>
            <a:r>
              <a:rPr lang="en-US" altLang="zh-TW" sz="1800" dirty="0"/>
              <a:t>Use the intrinsic, extrinsic, distortion matrix calculated from Q1 to project cube points into 2-D point on image. Draw the cube using red lines.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2" descr="https://scontent-tpe1-1.xx.fbcdn.net/v/t1.15752-9/44126763_1736538653141976_8466269830574505984_n.png?_nc_cat=101&amp;oh=a633b941aeb550cd94a1a33bb984632e&amp;oe=5C5E1EC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66" t="6315" r="42778" b="80893"/>
          <a:stretch/>
        </p:blipFill>
        <p:spPr bwMode="auto">
          <a:xfrm>
            <a:off x="362062" y="945654"/>
            <a:ext cx="8419874" cy="1345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群組 12"/>
          <p:cNvGrpSpPr/>
          <p:nvPr/>
        </p:nvGrpSpPr>
        <p:grpSpPr>
          <a:xfrm>
            <a:off x="10983" y="3005792"/>
            <a:ext cx="9105307" cy="3658244"/>
            <a:chOff x="36587" y="3170518"/>
            <a:chExt cx="9070825" cy="3644390"/>
          </a:xfrm>
        </p:grpSpPr>
        <p:pic>
          <p:nvPicPr>
            <p:cNvPr id="1026" name="Picture 2" descr="https://scontent-tpe1-1.xx.fbcdn.net/v/t1.15752-9/44126763_1736538653141976_8466269830574505984_n.png?_nc_cat=101&amp;oh=a633b941aeb550cd94a1a33bb984632e&amp;oe=5C5E1EC7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3" t="28184" r="15990" b="67897"/>
            <a:stretch/>
          </p:blipFill>
          <p:spPr bwMode="auto">
            <a:xfrm>
              <a:off x="36587" y="3170518"/>
              <a:ext cx="9070825" cy="293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https://scontent-tpe1-1.xx.fbcdn.net/v/t1.15752-9/44126763_1736538653141976_8466269830574505984_n.png?_nc_cat=101&amp;oh=a633b941aeb550cd94a1a33bb984632e&amp;oe=5C5E1EC7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3" t="47432" r="15990" b="33369"/>
            <a:stretch/>
          </p:blipFill>
          <p:spPr bwMode="auto">
            <a:xfrm>
              <a:off x="36587" y="3665462"/>
              <a:ext cx="9070825" cy="1435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https://scontent-tpe1-1.xx.fbcdn.net/v/t1.15752-9/44126763_1736538653141976_8466269830574505984_n.png?_nc_cat=101&amp;oh=a633b941aeb550cd94a1a33bb984632e&amp;oe=5C5E1EC7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3" t="66405" r="15990" b="27195"/>
            <a:stretch/>
          </p:blipFill>
          <p:spPr bwMode="auto">
            <a:xfrm>
              <a:off x="36587" y="5087656"/>
              <a:ext cx="9070825" cy="478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https://scontent-tpe1-1.xx.fbcdn.net/v/t1.15752-9/44126763_1736538653141976_8466269830574505984_n.png?_nc_cat=101&amp;oh=a633b941aeb550cd94a1a33bb984632e&amp;oe=5C5E1EC7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3" t="76019" r="15990" b="16850"/>
            <a:stretch/>
          </p:blipFill>
          <p:spPr bwMode="auto">
            <a:xfrm>
              <a:off x="36587" y="5529823"/>
              <a:ext cx="9070825" cy="533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https://scontent-tpe1-1.xx.fbcdn.net/v/t1.15752-9/44126763_1736538653141976_8466269830574505984_n.png?_nc_cat=101&amp;oh=a633b941aeb550cd94a1a33bb984632e&amp;oe=5C5E1EC7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3" t="85554" r="15990" b="4024"/>
            <a:stretch/>
          </p:blipFill>
          <p:spPr bwMode="auto">
            <a:xfrm>
              <a:off x="36587" y="6035437"/>
              <a:ext cx="9070825" cy="77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https://scontent-tpe1-1.xx.fbcdn.net/v/t1.15752-9/44126763_1736538653141976_8466269830574505984_n.png?_nc_cat=101&amp;oh=a633b941aeb550cd94a1a33bb984632e&amp;oe=5C5E1EC7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3" t="34535" r="15990" b="61946"/>
            <a:stretch/>
          </p:blipFill>
          <p:spPr bwMode="auto">
            <a:xfrm>
              <a:off x="36587" y="3421129"/>
              <a:ext cx="9070825" cy="263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29262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7886699" cy="507080"/>
          </a:xfrm>
        </p:spPr>
        <p:txBody>
          <a:bodyPr/>
          <a:lstStyle/>
          <a:p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Assignment scoring (Total: 100%)</a:t>
            </a:r>
            <a:endParaRPr lang="zh-TW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62097" y="507079"/>
            <a:ext cx="8761133" cy="6350921"/>
          </a:xfrm>
        </p:spPr>
        <p:txBody>
          <a:bodyPr/>
          <a:lstStyle/>
          <a:p>
            <a:pPr marL="269081" indent="-269081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</a:rPr>
              <a:t>0. GUI</a:t>
            </a:r>
          </a:p>
          <a:p>
            <a:pPr marL="269081" indent="-269081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</a:rPr>
              <a:t>1.	</a:t>
            </a:r>
            <a:r>
              <a:rPr lang="en-US" altLang="zh-TW" sz="2000" dirty="0">
                <a:solidFill>
                  <a:srgbClr val="FF0000"/>
                </a:solidFill>
              </a:rPr>
              <a:t>(</a:t>
            </a:r>
            <a:r>
              <a:rPr lang="en-US" altLang="zh-TW" dirty="0">
                <a:solidFill>
                  <a:srgbClr val="FF0000"/>
                </a:solidFill>
              </a:rPr>
              <a:t>20</a:t>
            </a:r>
            <a:r>
              <a:rPr lang="en-US" altLang="zh-TW" sz="2000" dirty="0">
                <a:solidFill>
                  <a:srgbClr val="FF0000"/>
                </a:solidFill>
              </a:rPr>
              <a:t>%) </a:t>
            </a:r>
            <a:r>
              <a:rPr lang="en-US" altLang="zh-TW" sz="2000" dirty="0">
                <a:solidFill>
                  <a:schemeClr val="tx1"/>
                </a:solidFill>
              </a:rPr>
              <a:t>Histogram Equalization</a:t>
            </a:r>
            <a:r>
              <a:rPr lang="en-US" altLang="zh-TW" sz="2000" dirty="0"/>
              <a:t>		 	         (</a:t>
            </a:r>
            <a:r>
              <a:rPr lang="zh-CN" altLang="en-US" dirty="0"/>
              <a:t>出題：</a:t>
            </a:r>
            <a:r>
              <a:rPr lang="en-US" altLang="zh-CN" dirty="0"/>
              <a:t>Daniel, Oscar</a:t>
            </a:r>
            <a:r>
              <a:rPr lang="en-US" altLang="zh-TW" sz="2000" dirty="0"/>
              <a:t>)</a:t>
            </a:r>
          </a:p>
          <a:p>
            <a:pPr marL="287338" indent="-287338">
              <a:lnSpc>
                <a:spcPct val="100000"/>
              </a:lnSpc>
              <a:buAutoNum type="arabicPeriod" startAt="2"/>
            </a:pPr>
            <a:r>
              <a:rPr lang="en-US" altLang="zh-TW" sz="2000" dirty="0">
                <a:solidFill>
                  <a:srgbClr val="FF0000"/>
                </a:solidFill>
              </a:rPr>
              <a:t>(30%) </a:t>
            </a:r>
            <a:r>
              <a:rPr lang="en-US" dirty="0"/>
              <a:t>Hough Circle Transform and Histogram   </a:t>
            </a:r>
            <a:r>
              <a:rPr lang="en-US" altLang="zh-TW" sz="2000" dirty="0"/>
              <a:t>(</a:t>
            </a:r>
            <a:r>
              <a:rPr lang="zh-CN" altLang="en-US" sz="2000" dirty="0"/>
              <a:t>出題：</a:t>
            </a:r>
            <a:r>
              <a:rPr lang="en-US" altLang="zh-CN" dirty="0"/>
              <a:t>Helen, </a:t>
            </a:r>
            <a:r>
              <a:rPr lang="en-US" altLang="zh-CN" dirty="0" err="1"/>
              <a:t>Phu</a:t>
            </a:r>
            <a:r>
              <a:rPr lang="en-US" altLang="zh-CN" dirty="0"/>
              <a:t>, Carol</a:t>
            </a:r>
            <a:r>
              <a:rPr lang="en-US" altLang="zh-TW" sz="2000" dirty="0"/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dirty="0"/>
              <a:t>    2.1 Hough circle transform (10%)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dirty="0"/>
              <a:t>    2.2 Hue histogram  (10%)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dirty="0"/>
              <a:t>    2.3 Back projection (10%)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dirty="0">
                <a:solidFill>
                  <a:schemeClr val="tx1"/>
                </a:solidFill>
              </a:rPr>
              <a:t>3. </a:t>
            </a:r>
            <a:r>
              <a:rPr lang="en-US" altLang="zh-TW" dirty="0">
                <a:solidFill>
                  <a:srgbClr val="FF0000"/>
                </a:solidFill>
              </a:rPr>
              <a:t>(30%) </a:t>
            </a:r>
            <a:r>
              <a:rPr lang="en-US" altLang="zh-TW" dirty="0"/>
              <a:t>Camera Calibration		                 (</a:t>
            </a:r>
            <a:r>
              <a:rPr lang="zh-CN" altLang="en-US" dirty="0"/>
              <a:t>出題：</a:t>
            </a:r>
            <a:r>
              <a:rPr lang="en-US" altLang="zh-TW" dirty="0"/>
              <a:t>Ben, Carol , </a:t>
            </a:r>
            <a:r>
              <a:rPr lang="en-US" altLang="zh-TW" dirty="0" err="1"/>
              <a:t>Phu</a:t>
            </a:r>
            <a:r>
              <a:rPr lang="en-US" altLang="zh-TW" dirty="0"/>
              <a:t>)</a:t>
            </a:r>
            <a:endParaRPr lang="en-US" altLang="zh-TW" dirty="0">
              <a:solidFill>
                <a:srgbClr val="FF0000"/>
              </a:solidFill>
            </a:endParaRPr>
          </a:p>
          <a:p>
            <a:pPr marL="215900" indent="0">
              <a:lnSpc>
                <a:spcPct val="100000"/>
              </a:lnSpc>
              <a:buNone/>
            </a:pPr>
            <a:r>
              <a:rPr lang="en-US" altLang="zh-TW" dirty="0"/>
              <a:t>3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.1 Corner detection (10%)</a:t>
            </a:r>
          </a:p>
          <a:p>
            <a:pPr marL="215900" indent="0">
              <a:lnSpc>
                <a:spcPct val="100000"/>
              </a:lnSpc>
              <a:buNone/>
            </a:pPr>
            <a:r>
              <a:rPr lang="en-US" altLang="zh-TW" dirty="0"/>
              <a:t>3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.2 Find the intrinsic matrix (10%)</a:t>
            </a:r>
          </a:p>
          <a:p>
            <a:pPr marL="215900" indent="0">
              <a:lnSpc>
                <a:spcPct val="100000"/>
              </a:lnSpc>
              <a:buNone/>
            </a:pPr>
            <a:r>
              <a:rPr lang="en-US" altLang="zh-TW" dirty="0"/>
              <a:t>3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.3 Find the extrinsic matrix (</a:t>
            </a:r>
            <a:r>
              <a:rPr lang="en-US" altLang="zh-TW" dirty="0"/>
              <a:t>5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%)</a:t>
            </a:r>
          </a:p>
          <a:p>
            <a:pPr marL="215900" indent="0">
              <a:lnSpc>
                <a:spcPct val="100000"/>
              </a:lnSpc>
              <a:buNone/>
            </a:pPr>
            <a:r>
              <a:rPr lang="en-US" altLang="zh-TW" dirty="0"/>
              <a:t>3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.4 Find the distortion matrix (</a:t>
            </a:r>
            <a:r>
              <a:rPr lang="en-US" altLang="zh-TW" dirty="0"/>
              <a:t>5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%) </a:t>
            </a:r>
          </a:p>
          <a:p>
            <a:pPr marL="215900" indent="-215900">
              <a:lnSpc>
                <a:spcPct val="100000"/>
              </a:lnSpc>
              <a:buNone/>
            </a:pPr>
            <a:r>
              <a:rPr lang="en-US" altLang="zh-TW" dirty="0"/>
              <a:t>4. </a:t>
            </a:r>
            <a:r>
              <a:rPr lang="en-US" altLang="zh-TW" dirty="0">
                <a:solidFill>
                  <a:srgbClr val="FF0000"/>
                </a:solidFill>
              </a:rPr>
              <a:t>(20%) </a:t>
            </a:r>
            <a:r>
              <a:rPr lang="en-US" altLang="zh-TW" dirty="0"/>
              <a:t>Augmented Reality </a:t>
            </a:r>
            <a:r>
              <a:rPr lang="en-US" altLang="zh-CN" dirty="0">
                <a:solidFill>
                  <a:srgbClr val="FF0000"/>
                </a:solidFill>
              </a:rPr>
              <a:t>			       </a:t>
            </a:r>
            <a:r>
              <a:rPr lang="en-US" altLang="zh-TW" dirty="0"/>
              <a:t>(</a:t>
            </a:r>
            <a:r>
              <a:rPr lang="zh-CN" altLang="en-US" dirty="0"/>
              <a:t>出題：</a:t>
            </a:r>
            <a:r>
              <a:rPr lang="en-US" altLang="zh-TW" dirty="0"/>
              <a:t>Daniel, Oscar)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dirty="0"/>
              <a:t>	</a:t>
            </a:r>
            <a:endParaRPr lang="en-US" altLang="zh-TW" sz="2000" dirty="0"/>
          </a:p>
        </p:txBody>
      </p:sp>
      <p:sp>
        <p:nvSpPr>
          <p:cNvPr id="4" name="Shape 99">
            <a:extLst>
              <a:ext uri="{FF2B5EF4-FFF2-40B4-BE49-F238E27FC236}">
                <a16:creationId xmlns:a16="http://schemas.microsoft.com/office/drawing/2014/main" id="{C974698B-7881-4098-9F61-D38405A647A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4</a:t>
            </a:fld>
            <a:endParaRPr 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2338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0" y="18037"/>
            <a:ext cx="7886699" cy="77891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0.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Homework Format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x="269749" y="691878"/>
            <a:ext cx="7562086" cy="326350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434975" indent="-342900">
              <a:lnSpc>
                <a:spcPct val="90000"/>
              </a:lnSpc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altLang="zh-TW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lang="zh-TW" altLang="zh-TW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MFC</a:t>
            </a:r>
            <a:r>
              <a:rPr lang="en-US" altLang="zh-TW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create GUI</a:t>
            </a:r>
            <a:r>
              <a:rPr lang="zh-TW" altLang="en-US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like following picture</a:t>
            </a:r>
            <a:endParaRPr lang="en-US" sz="2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6997447" y="6520876"/>
            <a:ext cx="2146553" cy="31908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5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F8871D-2E0E-4180-8785-EE4D8B072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51" y="1430341"/>
            <a:ext cx="8684000" cy="505008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600" y="3586280"/>
            <a:ext cx="4371400" cy="3271720"/>
          </a:xfrm>
          <a:prstGeom prst="rect">
            <a:avLst/>
          </a:prstGeom>
        </p:spPr>
      </p:pic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28671" y="657681"/>
            <a:ext cx="9086658" cy="435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60363" indent="-360363">
              <a:lnSpc>
                <a:spcPct val="100000"/>
              </a:lnSpc>
              <a:spcBef>
                <a:spcPts val="0"/>
              </a:spcBef>
            </a:pPr>
            <a:r>
              <a:rPr lang="en-US" altLang="zh-CN" dirty="0">
                <a:ea typeface="Arial"/>
                <a:cs typeface="Times New Roman" panose="02020603050405020304" pitchFamily="18" charset="0"/>
                <a:sym typeface="Arial"/>
              </a:rPr>
              <a:t>Given: plant</a:t>
            </a:r>
            <a:r>
              <a:rPr lang="en-US" dirty="0">
                <a:ea typeface="Arial"/>
                <a:cs typeface="Times New Roman" panose="02020603050405020304" pitchFamily="18" charset="0"/>
                <a:sym typeface="Arial"/>
              </a:rPr>
              <a:t>.jpg</a:t>
            </a:r>
            <a:endParaRPr lang="en-US" altLang="zh-CN" dirty="0">
              <a:ea typeface="Arial"/>
              <a:cs typeface="Times New Roman" panose="02020603050405020304" pitchFamily="18" charset="0"/>
              <a:sym typeface="Arial"/>
            </a:endParaRPr>
          </a:p>
          <a:p>
            <a:pPr marL="360363" indent="-360363">
              <a:lnSpc>
                <a:spcPct val="100000"/>
              </a:lnSpc>
              <a:spcBef>
                <a:spcPts val="0"/>
              </a:spcBef>
            </a:pPr>
            <a:r>
              <a:rPr lang="en-US" altLang="zh-CN" dirty="0">
                <a:ea typeface="Arial"/>
                <a:cs typeface="Times New Roman" panose="02020603050405020304" pitchFamily="18" charset="0"/>
                <a:sym typeface="Arial"/>
              </a:rPr>
              <a:t>Q: </a:t>
            </a:r>
            <a:r>
              <a:rPr lang="en-US" altLang="zh-CN" dirty="0">
                <a:cs typeface="Times New Roman" panose="02020603050405020304" pitchFamily="18" charset="0"/>
                <a:sym typeface="Arial"/>
              </a:rPr>
              <a:t>1) </a:t>
            </a:r>
            <a:r>
              <a:rPr lang="en-US" altLang="zh-TW" dirty="0">
                <a:cs typeface="Times New Roman" panose="02020603050405020304" pitchFamily="18" charset="0"/>
                <a:sym typeface="Arial"/>
              </a:rPr>
              <a:t>(10</a:t>
            </a:r>
            <a:r>
              <a:rPr lang="en-US" altLang="zh-TW" b="0" i="0" u="none" strike="noStrike" cap="none" dirty="0">
                <a:solidFill>
                  <a:schemeClr val="dk1"/>
                </a:solidFill>
                <a:ea typeface="Arial"/>
                <a:cs typeface="Times New Roman" panose="02020603050405020304" pitchFamily="18" charset="0"/>
                <a:sym typeface="Arial"/>
              </a:rPr>
              <a:t>%) Click the button “</a:t>
            </a:r>
            <a:r>
              <a:rPr lang="en-US" altLang="zh-TW" dirty="0">
                <a:ea typeface="Arial"/>
                <a:cs typeface="Times New Roman" panose="02020603050405020304" pitchFamily="18" charset="0"/>
                <a:sym typeface="Arial"/>
              </a:rPr>
              <a:t>1</a:t>
            </a:r>
            <a:r>
              <a:rPr lang="en-US" altLang="zh-TW" b="0" i="0" u="none" strike="noStrike" cap="none" dirty="0">
                <a:solidFill>
                  <a:schemeClr val="dk1"/>
                </a:solidFill>
                <a:ea typeface="Arial"/>
                <a:cs typeface="Times New Roman" panose="02020603050405020304" pitchFamily="18" charset="0"/>
                <a:sym typeface="Arial"/>
              </a:rPr>
              <a:t>.1 Original image histogram” to o</a:t>
            </a:r>
            <a:r>
              <a:rPr lang="en-US" altLang="zh-CN" dirty="0">
                <a:ea typeface="Arial"/>
                <a:cs typeface="Times New Roman" panose="02020603050405020304" pitchFamily="18" charset="0"/>
                <a:sym typeface="Arial"/>
              </a:rPr>
              <a:t>pen two 	  windows:</a:t>
            </a:r>
          </a:p>
          <a:p>
            <a:pPr marL="1255713" lvl="4" indent="-188913">
              <a:lnSpc>
                <a:spcPct val="100000"/>
              </a:lnSpc>
              <a:spcBef>
                <a:spcPts val="0"/>
              </a:spcBef>
            </a:pPr>
            <a:r>
              <a:rPr lang="en-US" altLang="zh-CN" sz="2000" dirty="0"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One shows the original image, </a:t>
            </a:r>
            <a:r>
              <a:rPr lang="en-US" altLang="zh-CN" sz="2000" dirty="0">
                <a:ea typeface="Arial"/>
                <a:cs typeface="Times New Roman" panose="02020603050405020304" pitchFamily="18" charset="0"/>
                <a:sym typeface="Arial"/>
              </a:rPr>
              <a:t>plant.jpg</a:t>
            </a:r>
            <a:endParaRPr lang="en-US" altLang="zh-CN" sz="2000" dirty="0">
              <a:latin typeface="+mj-lt"/>
              <a:ea typeface="Arial"/>
              <a:cs typeface="Times New Roman" panose="02020603050405020304" pitchFamily="18" charset="0"/>
              <a:sym typeface="Arial"/>
            </a:endParaRPr>
          </a:p>
          <a:p>
            <a:pPr marL="1255713" lvl="4" indent="-188913">
              <a:lnSpc>
                <a:spcPct val="100000"/>
              </a:lnSpc>
              <a:spcBef>
                <a:spcPts val="0"/>
              </a:spcBef>
            </a:pPr>
            <a:r>
              <a:rPr lang="en-US" altLang="zh-CN" sz="2000" dirty="0"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The other shows the original image histogram</a:t>
            </a:r>
            <a:endParaRPr lang="en-US" altLang="zh-CN" sz="2000" b="0" i="0" u="none" strike="noStrike" cap="none" dirty="0">
              <a:solidFill>
                <a:schemeClr val="dk1"/>
              </a:solidFill>
              <a:latin typeface="+mj-lt"/>
              <a:ea typeface="Arial"/>
              <a:cs typeface="Times New Roman" panose="02020603050405020304" pitchFamily="18" charset="0"/>
              <a:sym typeface="Arial"/>
            </a:endParaRPr>
          </a:p>
          <a:p>
            <a:pPr marL="1255713" lvl="4" indent="-188913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+mj-lt"/>
                <a:ea typeface="Arial"/>
                <a:cs typeface="Times New Roman" panose="02020603050405020304" pitchFamily="18" charset="0"/>
              </a:rPr>
              <a:t>x-axis of histogram is gray value, y-axis is total pixels of correspond gray value  </a:t>
            </a:r>
          </a:p>
        </p:txBody>
      </p:sp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28671" y="0"/>
            <a:ext cx="9115330" cy="7489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598738" indent="-2598738">
              <a:buSzPct val="25000"/>
            </a:pP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1.</a:t>
            </a:r>
            <a:r>
              <a:rPr lang="en-US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(20%) Histogram Equalization </a:t>
            </a: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	      </a:t>
            </a:r>
            <a:r>
              <a:rPr lang="en-US" altLang="zh-TW" sz="2400" dirty="0"/>
              <a:t>(</a:t>
            </a:r>
            <a:r>
              <a:rPr lang="zh-CN" altLang="en-US" sz="2400" dirty="0"/>
              <a:t>出題：</a:t>
            </a:r>
            <a:r>
              <a:rPr lang="en-US" altLang="zh-TW" sz="2400" dirty="0"/>
              <a:t>Daniel, Oscar)</a:t>
            </a:r>
            <a:endParaRPr lang="en-US" sz="2800" b="1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6400802" y="6496842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0" y="4064609"/>
            <a:ext cx="1384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Original </a:t>
            </a:r>
            <a:r>
              <a:rPr lang="en-US" altLang="zh-CN" sz="1400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Image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2386"/>
            <a:ext cx="4538962" cy="2427817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4848803" y="3582313"/>
            <a:ext cx="2987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Original image </a:t>
            </a:r>
            <a:r>
              <a:rPr kumimoji="0" lang="en-US" altLang="zh-CN" b="0" i="0" u="none" strike="noStrike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h</a:t>
            </a:r>
            <a:r>
              <a:rPr lang="en-US" altLang="zh-CN" sz="1400" kern="0" dirty="0" err="1">
                <a:solidFill>
                  <a:srgbClr val="FF0000"/>
                </a:solidFill>
                <a:latin typeface="Arial"/>
                <a:cs typeface="Arial"/>
                <a:sym typeface="Arial"/>
              </a:rPr>
              <a:t>istogram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587067" y="653880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gray value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617970" y="4491334"/>
            <a:ext cx="461665" cy="141320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pixel number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8" y="3412253"/>
            <a:ext cx="2759123" cy="47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42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28671" y="784562"/>
            <a:ext cx="9086658" cy="435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60363" indent="-360363">
              <a:lnSpc>
                <a:spcPct val="100000"/>
              </a:lnSpc>
              <a:spcBef>
                <a:spcPts val="0"/>
              </a:spcBef>
            </a:pPr>
            <a:r>
              <a:rPr lang="en-US" altLang="zh-CN" dirty="0">
                <a:ea typeface="Arial"/>
                <a:cs typeface="Times New Roman" panose="02020603050405020304" pitchFamily="18" charset="0"/>
                <a:sym typeface="Arial"/>
              </a:rPr>
              <a:t>A: 1) </a:t>
            </a:r>
            <a:r>
              <a:rPr lang="en-US" altLang="zh-TW" dirty="0"/>
              <a:t>void </a:t>
            </a:r>
            <a:r>
              <a:rPr lang="en-US" altLang="zh-TW" dirty="0" err="1"/>
              <a:t>calcHist</a:t>
            </a:r>
            <a:r>
              <a:rPr lang="en-US" altLang="zh-TW" dirty="0"/>
              <a:t>(</a:t>
            </a:r>
            <a:r>
              <a:rPr lang="en-US" altLang="zh-TW" dirty="0" err="1"/>
              <a:t>const</a:t>
            </a:r>
            <a:r>
              <a:rPr lang="en-US" altLang="zh-TW" dirty="0"/>
              <a:t> Mat* </a:t>
            </a:r>
            <a:r>
              <a:rPr lang="en-US" altLang="zh-TW" b="1" dirty="0"/>
              <a:t>images</a:t>
            </a:r>
            <a:r>
              <a:rPr lang="en-US" altLang="zh-TW" dirty="0"/>
              <a:t>, </a:t>
            </a:r>
            <a:r>
              <a:rPr lang="en-US" altLang="zh-TW" dirty="0" err="1"/>
              <a:t>int</a:t>
            </a:r>
            <a:r>
              <a:rPr lang="en-US" altLang="zh-TW" dirty="0"/>
              <a:t> </a:t>
            </a:r>
            <a:r>
              <a:rPr lang="en-US" altLang="zh-TW" b="1" dirty="0" err="1"/>
              <a:t>nimages</a:t>
            </a:r>
            <a:r>
              <a:rPr lang="en-US" altLang="zh-TW" dirty="0"/>
              <a:t>, </a:t>
            </a:r>
            <a:r>
              <a:rPr lang="en-US" altLang="zh-TW" dirty="0" err="1"/>
              <a:t>const</a:t>
            </a:r>
            <a:r>
              <a:rPr lang="en-US" altLang="zh-TW" dirty="0"/>
              <a:t> </a:t>
            </a:r>
            <a:r>
              <a:rPr lang="en-US" altLang="zh-TW" dirty="0" err="1"/>
              <a:t>int</a:t>
            </a:r>
            <a:r>
              <a:rPr lang="en-US" altLang="zh-TW" dirty="0"/>
              <a:t>* </a:t>
            </a:r>
            <a:r>
              <a:rPr lang="en-US" altLang="zh-TW" b="1" dirty="0"/>
              <a:t>channels</a:t>
            </a:r>
            <a:r>
              <a:rPr lang="en-US" altLang="zh-TW" dirty="0"/>
              <a:t>, </a:t>
            </a:r>
            <a:r>
              <a:rPr lang="en-US" altLang="zh-TW" dirty="0" err="1"/>
              <a:t>InputArray</a:t>
            </a:r>
            <a:r>
              <a:rPr lang="en-US" altLang="zh-TW" dirty="0"/>
              <a:t> </a:t>
            </a:r>
            <a:r>
              <a:rPr lang="en-US" altLang="zh-TW" b="1" dirty="0"/>
              <a:t>mask</a:t>
            </a:r>
            <a:r>
              <a:rPr lang="en-US" altLang="zh-TW" dirty="0"/>
              <a:t>, </a:t>
            </a:r>
            <a:r>
              <a:rPr lang="en-US" altLang="zh-TW" dirty="0" err="1"/>
              <a:t>OutputArray</a:t>
            </a:r>
            <a:r>
              <a:rPr lang="en-US" altLang="zh-TW" dirty="0"/>
              <a:t> </a:t>
            </a:r>
            <a:r>
              <a:rPr lang="en-US" altLang="zh-TW" b="1" dirty="0" err="1"/>
              <a:t>hist</a:t>
            </a:r>
            <a:r>
              <a:rPr lang="en-US" altLang="zh-TW" dirty="0"/>
              <a:t>, </a:t>
            </a:r>
            <a:r>
              <a:rPr lang="en-US" altLang="zh-TW" dirty="0" err="1"/>
              <a:t>int</a:t>
            </a:r>
            <a:r>
              <a:rPr lang="en-US" altLang="zh-TW" dirty="0"/>
              <a:t> </a:t>
            </a:r>
            <a:r>
              <a:rPr lang="en-US" altLang="zh-TW" b="1" dirty="0"/>
              <a:t>dims</a:t>
            </a:r>
            <a:r>
              <a:rPr lang="en-US" altLang="zh-TW" dirty="0"/>
              <a:t>, </a:t>
            </a:r>
            <a:r>
              <a:rPr lang="en-US" altLang="zh-TW" dirty="0" err="1"/>
              <a:t>const</a:t>
            </a:r>
            <a:r>
              <a:rPr lang="en-US" altLang="zh-TW" dirty="0"/>
              <a:t> </a:t>
            </a:r>
            <a:r>
              <a:rPr lang="en-US" altLang="zh-TW" dirty="0" err="1"/>
              <a:t>int</a:t>
            </a:r>
            <a:r>
              <a:rPr lang="en-US" altLang="zh-TW" dirty="0"/>
              <a:t>* </a:t>
            </a:r>
            <a:r>
              <a:rPr lang="en-US" altLang="zh-TW" b="1" dirty="0" err="1"/>
              <a:t>histSize</a:t>
            </a:r>
            <a:r>
              <a:rPr lang="en-US" altLang="zh-TW" dirty="0"/>
              <a:t>, </a:t>
            </a:r>
            <a:r>
              <a:rPr lang="en-US" altLang="zh-TW" dirty="0" err="1"/>
              <a:t>const</a:t>
            </a:r>
            <a:r>
              <a:rPr lang="en-US" altLang="zh-TW" dirty="0"/>
              <a:t> float** </a:t>
            </a:r>
            <a:r>
              <a:rPr lang="en-US" altLang="zh-TW" b="1" dirty="0"/>
              <a:t>ranges</a:t>
            </a:r>
            <a:r>
              <a:rPr lang="en-US" altLang="zh-TW" dirty="0"/>
              <a:t>, bool </a:t>
            </a:r>
            <a:r>
              <a:rPr lang="en-US" altLang="zh-TW" b="1" dirty="0"/>
              <a:t>uniform</a:t>
            </a:r>
            <a:r>
              <a:rPr lang="en-US" altLang="zh-TW" dirty="0"/>
              <a:t>=true, bool </a:t>
            </a:r>
            <a:r>
              <a:rPr lang="en-US" altLang="zh-TW" b="1" dirty="0"/>
              <a:t>accumulate</a:t>
            </a:r>
            <a:r>
              <a:rPr lang="en-US" altLang="zh-TW" dirty="0"/>
              <a:t>=false )</a:t>
            </a:r>
            <a:endParaRPr lang="en-US" altLang="zh-CN" dirty="0"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28671" y="0"/>
            <a:ext cx="9115330" cy="7489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598738" indent="-2598738">
              <a:buSzPct val="25000"/>
            </a:pP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1.</a:t>
            </a:r>
            <a:r>
              <a:rPr lang="en-US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(20%) Histogram Equalization: Answer   </a:t>
            </a:r>
            <a:r>
              <a:rPr lang="en-US" altLang="zh-TW" sz="2400" dirty="0"/>
              <a:t>(</a:t>
            </a:r>
            <a:r>
              <a:rPr lang="zh-CN" altLang="en-US" sz="2400" dirty="0"/>
              <a:t>出題：</a:t>
            </a:r>
            <a:r>
              <a:rPr lang="en-US" altLang="zh-TW" sz="2400" dirty="0"/>
              <a:t>Michael)</a:t>
            </a:r>
            <a:endParaRPr lang="en-US" sz="2800" b="1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6400802" y="6496842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A07A5A5-EB0B-C44E-8450-DC57A80C9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87" y="2576945"/>
            <a:ext cx="8117098" cy="410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77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817" y="3513621"/>
            <a:ext cx="4500886" cy="3368632"/>
          </a:xfrm>
          <a:prstGeom prst="rect">
            <a:avLst/>
          </a:prstGeom>
        </p:spPr>
      </p:pic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28671" y="657681"/>
            <a:ext cx="9086658" cy="435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60363" indent="-360363">
              <a:lnSpc>
                <a:spcPct val="100000"/>
              </a:lnSpc>
              <a:spcBef>
                <a:spcPts val="0"/>
              </a:spcBef>
            </a:pPr>
            <a:r>
              <a:rPr lang="en-US" altLang="zh-CN" dirty="0">
                <a:ea typeface="Arial"/>
                <a:cs typeface="Times New Roman" panose="02020603050405020304" pitchFamily="18" charset="0"/>
                <a:sym typeface="Arial"/>
              </a:rPr>
              <a:t>Q: 2</a:t>
            </a:r>
            <a:r>
              <a:rPr lang="en-US" altLang="zh-CN" dirty="0">
                <a:cs typeface="Times New Roman" panose="02020603050405020304" pitchFamily="18" charset="0"/>
                <a:sym typeface="Arial"/>
              </a:rPr>
              <a:t>) </a:t>
            </a:r>
            <a:r>
              <a:rPr lang="en-US" altLang="zh-TW" dirty="0">
                <a:cs typeface="Times New Roman" panose="02020603050405020304" pitchFamily="18" charset="0"/>
                <a:sym typeface="Arial"/>
              </a:rPr>
              <a:t>(10</a:t>
            </a:r>
            <a:r>
              <a:rPr lang="en-US" altLang="zh-TW" b="0" i="0" u="none" strike="noStrike" cap="none" dirty="0">
                <a:solidFill>
                  <a:schemeClr val="dk1"/>
                </a:solidFill>
                <a:ea typeface="Arial"/>
                <a:cs typeface="Times New Roman" panose="02020603050405020304" pitchFamily="18" charset="0"/>
                <a:sym typeface="Arial"/>
              </a:rPr>
              <a:t>%) Click the button “</a:t>
            </a:r>
            <a:r>
              <a:rPr lang="en-US" altLang="zh-TW" dirty="0">
                <a:ea typeface="Arial"/>
                <a:cs typeface="Times New Roman" panose="02020603050405020304" pitchFamily="18" charset="0"/>
                <a:sym typeface="Arial"/>
              </a:rPr>
              <a:t>1</a:t>
            </a:r>
            <a:r>
              <a:rPr lang="en-US" altLang="zh-TW" b="0" i="0" u="none" strike="noStrike" cap="none" dirty="0">
                <a:solidFill>
                  <a:schemeClr val="dk1"/>
                </a:solidFill>
                <a:ea typeface="Arial"/>
                <a:cs typeface="Times New Roman" panose="02020603050405020304" pitchFamily="18" charset="0"/>
                <a:sym typeface="Arial"/>
              </a:rPr>
              <a:t>.2 Equalized image histogram” to o</a:t>
            </a:r>
            <a:r>
              <a:rPr lang="en-US" altLang="zh-CN" dirty="0">
                <a:ea typeface="Arial"/>
                <a:cs typeface="Times New Roman" panose="02020603050405020304" pitchFamily="18" charset="0"/>
                <a:sym typeface="Arial"/>
              </a:rPr>
              <a:t>pen two windows:</a:t>
            </a:r>
          </a:p>
          <a:p>
            <a:pPr marL="1255713" lvl="4" indent="-188913">
              <a:lnSpc>
                <a:spcPct val="100000"/>
              </a:lnSpc>
              <a:spcBef>
                <a:spcPts val="0"/>
              </a:spcBef>
            </a:pPr>
            <a:r>
              <a:rPr lang="en-US" altLang="zh-CN" sz="2000" dirty="0"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One shows the equalized image</a:t>
            </a:r>
          </a:p>
          <a:p>
            <a:pPr marL="1255713" lvl="4" indent="-188913">
              <a:lnSpc>
                <a:spcPct val="100000"/>
              </a:lnSpc>
              <a:spcBef>
                <a:spcPts val="0"/>
              </a:spcBef>
            </a:pPr>
            <a:r>
              <a:rPr lang="en-US" altLang="zh-CN" sz="2000" dirty="0"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The other shows the equalized image histogram</a:t>
            </a:r>
            <a:endParaRPr lang="en-US" altLang="zh-CN" sz="2000" b="0" i="0" u="none" strike="noStrike" cap="none" dirty="0">
              <a:solidFill>
                <a:schemeClr val="dk1"/>
              </a:solidFill>
              <a:latin typeface="+mj-lt"/>
              <a:ea typeface="Arial"/>
              <a:cs typeface="Times New Roman" panose="02020603050405020304" pitchFamily="18" charset="0"/>
              <a:sym typeface="Arial"/>
            </a:endParaRPr>
          </a:p>
          <a:p>
            <a:pPr marL="1255713" lvl="4" indent="-188913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+mj-lt"/>
                <a:ea typeface="Arial"/>
                <a:cs typeface="Times New Roman" panose="02020603050405020304" pitchFamily="18" charset="0"/>
              </a:rPr>
              <a:t>x-axis of histogram is gray value, y-axis is total pixels of correspond gray value  </a:t>
            </a:r>
          </a:p>
          <a:p>
            <a:pPr marL="442913" indent="-350838">
              <a:lnSpc>
                <a:spcPct val="150000"/>
              </a:lnSpc>
              <a:spcBef>
                <a:spcPts val="0"/>
              </a:spcBef>
            </a:pPr>
            <a:r>
              <a:rPr lang="en-US" altLang="zh-TW" dirty="0">
                <a:ea typeface="Arial"/>
                <a:cs typeface="Times New Roman" panose="02020603050405020304" pitchFamily="18" charset="0"/>
                <a:sym typeface="Arial"/>
              </a:rPr>
              <a:t>Hint : p186-190</a:t>
            </a:r>
          </a:p>
        </p:txBody>
      </p:sp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28671" y="0"/>
            <a:ext cx="9115330" cy="7489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598738" indent="-2598738">
              <a:buSzPct val="25000"/>
            </a:pP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</a:t>
            </a:r>
            <a:r>
              <a:rPr lang="en-US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 (20%) Histogram Equalization </a:t>
            </a: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	      </a:t>
            </a:r>
            <a:r>
              <a:rPr lang="en-US" altLang="zh-TW" sz="2400" dirty="0"/>
              <a:t>(</a:t>
            </a:r>
            <a:r>
              <a:rPr lang="zh-CN" altLang="en-US" sz="2400" dirty="0"/>
              <a:t>出題：</a:t>
            </a:r>
            <a:r>
              <a:rPr lang="en-US" altLang="zh-TW" sz="2400" dirty="0"/>
              <a:t>Daniel, Oscar)</a:t>
            </a:r>
            <a:endParaRPr lang="en-US" sz="2800" b="1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6400802" y="6496842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-1" y="4064609"/>
            <a:ext cx="2243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Equalized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b="0" i="0" u="none" strike="noStrike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i</a:t>
            </a:r>
            <a:r>
              <a:rPr lang="en-US" altLang="zh-CN" sz="1400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mage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848803" y="3582313"/>
            <a:ext cx="2711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1400" kern="0" dirty="0">
                <a:solidFill>
                  <a:srgbClr val="FF0000"/>
                </a:solidFill>
                <a:cs typeface="Arial"/>
                <a:sym typeface="Arial"/>
              </a:rPr>
              <a:t>Equalized image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b="0" i="0" u="none" strike="noStrike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h</a:t>
            </a:r>
            <a:r>
              <a:rPr lang="en-US" altLang="zh-CN" sz="1400" kern="0" dirty="0" err="1">
                <a:solidFill>
                  <a:srgbClr val="FF0000"/>
                </a:solidFill>
                <a:latin typeface="Arial"/>
                <a:cs typeface="Arial"/>
                <a:sym typeface="Arial"/>
              </a:rPr>
              <a:t>istogram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400802" y="6581613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gray value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617970" y="4491334"/>
            <a:ext cx="461665" cy="141320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pixel number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372386"/>
            <a:ext cx="4555597" cy="247009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75" y="3428114"/>
            <a:ext cx="3392188" cy="60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877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28671" y="0"/>
            <a:ext cx="9115330" cy="7489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598738" indent="-2598738">
              <a:buSzPct val="25000"/>
            </a:pP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</a:t>
            </a:r>
            <a:r>
              <a:rPr lang="en-US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 (20%) Histogram Equalization: Answer  </a:t>
            </a:r>
            <a:r>
              <a:rPr lang="en-US" altLang="zh-TW" sz="2400" dirty="0"/>
              <a:t>(</a:t>
            </a:r>
            <a:r>
              <a:rPr lang="zh-CN" altLang="en-US" sz="2400" dirty="0"/>
              <a:t>出題：</a:t>
            </a:r>
            <a:r>
              <a:rPr lang="en-US" altLang="zh-TW" sz="2400" dirty="0"/>
              <a:t> Michael)</a:t>
            </a:r>
            <a:endParaRPr lang="en-US" sz="2800" b="1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6400802" y="6496842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E5BD93B-6074-9C4E-A1A2-0032A5FE0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" y="2608779"/>
            <a:ext cx="8242300" cy="3644900"/>
          </a:xfrm>
          <a:prstGeom prst="rect">
            <a:avLst/>
          </a:prstGeom>
        </p:spPr>
      </p:pic>
      <p:sp>
        <p:nvSpPr>
          <p:cNvPr id="16" name="Shape 158">
            <a:extLst>
              <a:ext uri="{FF2B5EF4-FFF2-40B4-BE49-F238E27FC236}">
                <a16:creationId xmlns:a16="http://schemas.microsoft.com/office/drawing/2014/main" id="{96E29DE1-1238-A94C-8094-5674DDA92733}"/>
              </a:ext>
            </a:extLst>
          </p:cNvPr>
          <p:cNvSpPr txBox="1">
            <a:spLocks/>
          </p:cNvSpPr>
          <p:nvPr/>
        </p:nvSpPr>
        <p:spPr>
          <a:xfrm>
            <a:off x="28671" y="784562"/>
            <a:ext cx="9086658" cy="43512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indent="-360363">
              <a:lnSpc>
                <a:spcPct val="100000"/>
              </a:lnSpc>
              <a:spcBef>
                <a:spcPts val="0"/>
              </a:spcBef>
            </a:pPr>
            <a:r>
              <a:rPr lang="en-US" altLang="zh-CN" dirty="0">
                <a:ea typeface="Arial"/>
                <a:cs typeface="Times New Roman" panose="02020603050405020304" pitchFamily="18" charset="0"/>
                <a:sym typeface="Arial"/>
              </a:rPr>
              <a:t>A: 2) </a:t>
            </a:r>
            <a:r>
              <a:rPr lang="en-US" altLang="zh-TW" dirty="0"/>
              <a:t>void </a:t>
            </a:r>
            <a:r>
              <a:rPr lang="en-US" altLang="zh-TW" dirty="0" err="1"/>
              <a:t>equalizeHist</a:t>
            </a:r>
            <a:r>
              <a:rPr lang="en-US" altLang="zh-TW" dirty="0"/>
              <a:t>(</a:t>
            </a:r>
            <a:r>
              <a:rPr lang="en-US" altLang="zh-TW" dirty="0" err="1"/>
              <a:t>InputArray</a:t>
            </a:r>
            <a:r>
              <a:rPr lang="en-US" altLang="zh-TW" dirty="0"/>
              <a:t> </a:t>
            </a:r>
            <a:r>
              <a:rPr lang="en-US" altLang="zh-TW" b="1" dirty="0" err="1"/>
              <a:t>src</a:t>
            </a:r>
            <a:r>
              <a:rPr lang="en-US" altLang="zh-TW" dirty="0"/>
              <a:t>, </a:t>
            </a:r>
            <a:r>
              <a:rPr lang="en-US" altLang="zh-TW" dirty="0" err="1"/>
              <a:t>OutputArray</a:t>
            </a:r>
            <a:r>
              <a:rPr lang="en-US" altLang="zh-TW" dirty="0"/>
              <a:t> </a:t>
            </a:r>
            <a:r>
              <a:rPr lang="en-US" altLang="zh-TW" b="1" dirty="0" err="1"/>
              <a:t>dst</a:t>
            </a:r>
            <a:r>
              <a:rPr lang="en-US" altLang="zh-TW" dirty="0"/>
              <a:t>)</a:t>
            </a:r>
            <a:r>
              <a:rPr lang="en-US" altLang="zh-TW" dirty="0">
                <a:hlinkClick r:id="rId4" tooltip="Permalink to this definition"/>
              </a:rPr>
              <a:t>¶</a:t>
            </a:r>
            <a:endParaRPr lang="en-US" altLang="zh-CN" dirty="0"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2304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常用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3202</TotalTime>
  <Words>2316</Words>
  <Application>Microsoft Office PowerPoint</Application>
  <PresentationFormat>On-screen Show (4:3)</PresentationFormat>
  <Paragraphs>374</Paragraphs>
  <Slides>33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돋움체</vt:lpstr>
      <vt:lpstr>MathJax_Main</vt:lpstr>
      <vt:lpstr>MathJax_Math-italic</vt:lpstr>
      <vt:lpstr>標楷體</vt:lpstr>
      <vt:lpstr>Arial</vt:lpstr>
      <vt:lpstr>Calibri</vt:lpstr>
      <vt:lpstr>Times New Roman</vt:lpstr>
      <vt:lpstr>Wingdings</vt:lpstr>
      <vt:lpstr>Office 佈景主題</vt:lpstr>
      <vt:lpstr>初階影像處理、嵌入式機器人視覺 及人機互動 (Introduction to Image Processing, Embedded Robot Vision and Human-Computer Interaction)  Homework 2: Answer</vt:lpstr>
      <vt:lpstr>Notice (1/2)</vt:lpstr>
      <vt:lpstr>Notices (2/2)</vt:lpstr>
      <vt:lpstr>Assignment scoring (Total: 100%)</vt:lpstr>
      <vt:lpstr>0. Homework Format</vt:lpstr>
      <vt:lpstr>1. (20%) Histogram Equalization        (出題：Daniel, Oscar)</vt:lpstr>
      <vt:lpstr>1. (20%) Histogram Equalization: Answer   (出題：Michael)</vt:lpstr>
      <vt:lpstr>1. (20%) Histogram Equalization        (出題：Daniel, Oscar)</vt:lpstr>
      <vt:lpstr>1. (20%) Histogram Equalization: Answer  (出題： Michael)</vt:lpstr>
      <vt:lpstr>1. Draw Histogram in C++            (出題：Michael)</vt:lpstr>
      <vt:lpstr>1. Draw Histogram in C++            (出題：Michael)</vt:lpstr>
      <vt:lpstr>1. Draw Histogram in C++            (出題：Michael)</vt:lpstr>
      <vt:lpstr>2. (30%) Hough Circle Transform and Histogram                          (出題：Helen, Phu, Carol)</vt:lpstr>
      <vt:lpstr>2.1. Hough circle transform (10%)                  (出題: Helen, Phu, Carol)</vt:lpstr>
      <vt:lpstr>2.1. Hough circle transform (10%): Answer                 (Yi Yuan)</vt:lpstr>
      <vt:lpstr>2.1. Hough circle transform (10%)                                     (Yi Yuan)</vt:lpstr>
      <vt:lpstr>2.2. Hue Histogram (10%)                   (出題：Helen, Phu, Carol)</vt:lpstr>
      <vt:lpstr>2.2. Hue Histogram (10%): Answer                          (Yi Yuan)</vt:lpstr>
      <vt:lpstr>2.2. Hue Histogram (10%): Answer                          (Yi Yuan)</vt:lpstr>
      <vt:lpstr>2.3. Back Projection (10%)                              (出題：Helen, Phu, Carol)</vt:lpstr>
      <vt:lpstr>2.3. Back Projection (10%): Answer                                   (Yi Yuan)</vt:lpstr>
      <vt:lpstr>3. (30%) Camera Calibration             (出題：Ben, Carol)</vt:lpstr>
      <vt:lpstr>3.1 Corner detection (10%)</vt:lpstr>
      <vt:lpstr>3.1 Corner detection (10%) : Answer       (Chang)</vt:lpstr>
      <vt:lpstr>3.2 Find the intrinsic matrix (10%)</vt:lpstr>
      <vt:lpstr>3.2 Find the intrinsic matrix (10%) : Answer      (Chang)</vt:lpstr>
      <vt:lpstr>3.3 Find the extrinsic matrix (10%)</vt:lpstr>
      <vt:lpstr>3.3 Find the extrinsic matrix (10%) : Answer     (Chang)</vt:lpstr>
      <vt:lpstr>3.4 Find the distortion matrix (10%)</vt:lpstr>
      <vt:lpstr>3.4 Find the distortion matrix (10%): Answer   (Chang)</vt:lpstr>
      <vt:lpstr>4. (20%) Augmented Reality             (出題：Daniel, Oscar)</vt:lpstr>
      <vt:lpstr>4. (20%) Augmented Reality             (出題：Daniel, Oscar)</vt:lpstr>
      <vt:lpstr>4. (20%) Augmented Reality: Answer       (Charlie)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初階影像處理、嵌入式機器人視覺 及人機互動  Homework 1</dc:title>
  <dc:creator>Helen</dc:creator>
  <cp:lastModifiedBy>Edward Nguyen</cp:lastModifiedBy>
  <cp:revision>786</cp:revision>
  <dcterms:modified xsi:type="dcterms:W3CDTF">2018-11-22T09:33:57Z</dcterms:modified>
</cp:coreProperties>
</file>